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176AA971-380F-5F15-CF2D-FB331E010D68}">
          <p14:sldIdLst>
            <p14:sldId id="256"/>
            <p14:sldId id="257"/>
          </p14:sldIdLst>
        </p14:section>
        <p14:section name="Session 1: Safety and Administration" id="{B084249C-2F3A-0DAB-EBEB-341DD8013DBD}">
          <p14:sldIdLst>
            <p14:sldId id="258"/>
            <p14:sldId id="259"/>
            <p14:sldId id="260"/>
            <p14:sldId id="261"/>
            <p14:sldId id="262"/>
            <p14:sldId id="263"/>
          </p14:sldIdLst>
        </p14:section>
        <p14:section name="Session 1: History and Mission" id="{CA626FCA-A53D-E4A4-F250-91EDE3C79C2F}">
          <p14:sldIdLst>
            <p14:sldId id="264"/>
            <p14:sldId id="265"/>
            <p14:sldId id="266"/>
            <p14:sldId id="267"/>
            <p14:sldId id="268"/>
          </p14:sldIdLst>
        </p14:section>
        <p14:section name="Session 1: Basic Function" id="{537D4E0B-4E56-29CE-DF98-4348BD9551EF}">
          <p14:sldIdLst>
            <p14:sldId id="269"/>
            <p14:sldId id="270"/>
            <p14:sldId id="271"/>
            <p14:sldId id="272"/>
          </p14:sldIdLst>
        </p14:section>
        <p14:section name="Session 1: Sights and Zeroing" id="{7BC3094B-2061-C8C6-5CCC-AAFFD5F4E7CB}">
          <p14:sldIdLst>
            <p14:sldId id="273"/>
            <p14:sldId id="274"/>
            <p14:sldId id="275"/>
            <p14:sldId id="276"/>
            <p14:sldId id="277"/>
            <p14:sldId id="278"/>
            <p14:sldId id="279"/>
          </p14:sldIdLst>
        </p14:section>
        <p14:section name="Session 2: Handling the Rifle" id="{E6B005FE-6E3F-5D1F-99AB-67A3E3EE41C8}">
          <p14:sldIdLst>
            <p14:sldId id="280"/>
            <p14:sldId id="281"/>
            <p14:sldId id="282"/>
            <p14:sldId id="283"/>
            <p14:sldId id="284"/>
            <p14:sldId id="285"/>
            <p14:sldId id="286"/>
          </p14:sldIdLst>
        </p14:section>
        <p14:section name="Session 2: Maintenance" id="{20BE4487-49B3-6DC4-4063-9F3805B7B4A6}">
          <p14:sldIdLst>
            <p14:sldId id="287"/>
            <p14:sldId id="288"/>
            <p14:sldId id="289"/>
            <p14:sldId id="290"/>
            <p14:sldId id="291"/>
          </p14:sldIdLst>
        </p14:section>
        <p14:section name="Session 2: Malfunctions" id="{5963E28F-E104-A86B-37CC-827B4ABDB03A}">
          <p14:sldIdLst>
            <p14:sldId id="292"/>
            <p14:sldId id="293"/>
            <p14:sldId id="294"/>
            <p14:sldId id="295"/>
            <p14:sldId id="296"/>
            <p14:sldId id="297"/>
          </p14:sldIdLst>
        </p14:section>
        <p14:section name="Session 2: Equipment" id="{67F368C1-361D-425C-E5D0-1E449CB6B64B}">
          <p14:sldIdLst>
            <p14:sldId id="298"/>
            <p14:sldId id="299"/>
          </p14:sldIdLst>
        </p14:section>
        <p14:section name="Session 3: Dry Fire Stations" id="{D7135F3E-481C-CB75-E696-3C206AA84DA5}">
          <p14:sldIdLst>
            <p14:sldId id="300"/>
            <p14:sldId id="301"/>
            <p14:sldId id="302"/>
            <p14:sldId id="303"/>
            <p14:sldId id="304"/>
            <p14:sldId id="305"/>
            <p14:sldId id="306"/>
            <p14:sldId id="307"/>
            <p14:sldId id="308"/>
          </p14:sldIdLst>
        </p14:section>
        <p14:section name="Session 3: Fundamentals and Positions" id="{458D920E-5D98-581B-24C0-D8E381F28A85}">
          <p14:sldIdLst>
            <p14:sldId id="309"/>
            <p14:sldId id="310"/>
            <p14:sldId id="311"/>
            <p14:sldId id="312"/>
            <p14:sldId id="313"/>
            <p14:sldId id="314"/>
            <p14:sldId id="315"/>
            <p14:sldId id="316"/>
          </p14:sldIdLst>
        </p14:section>
        <p14:section name="Session 3: Movement and Cover" id="{4A71E969-9F36-A6A7-2AFE-086C8B8186F1}">
          <p14:sldIdLst>
            <p14:sldId id="317"/>
            <p14:sldId id="318"/>
            <p14:sldId id="319"/>
            <p14:sldId id="320"/>
          </p14:sldIdLst>
        </p14:section>
        <p14:section name="Session 3: Qualification" id="{41FE0629-D166-77EE-6868-8703C067AF05}">
          <p14:sldIdLst>
            <p14:sldId id="321"/>
            <p14:sldId id="322"/>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47" d="100"/>
          <a:sy n="147" d="100"/>
        </p:scale>
        <p:origin x="56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48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Source: MPTC Patrol Rifle Instructor Manual, draft dated 15 March 2021.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course runs in three sessions that build from the basics to the practical. Session 1 lays the foundation in the classroom. Session 2 covers how the rifle is operated, maintained and cleared. Session 3 puts it all into practice in dry fire stations and live fire on the range, ending with qualification.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1 is classroom based. Start with introductions and every safety protocol before any rifle comes out of its case.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firearms staff and explain each role so students know who to look to during classroom drills and on the range.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will be checked the same as students. If an instructor has a sidearm on, it must be secured during the classroom setting when performing any exercises.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instructor reviews all safety rules with the class and has each individual sign that they understand and agree to the rules.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rules apply to all firearms in all situations and carry into every weapon platform. Emphasize: Treat all weapons as loaded weapons.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 flags can also be used during classroom drills such as explaining shooting positions and the transition drill. Recommend foam earplugs in addition to over the ear muffs for rifle shooters.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patrol rifle has been in use since the late 1800s. It was common to see a lever action rifle in the sheriff's saddle scabbard in the old west. During the early 20th century the rifle waned in popularity. These incidents changed that, with many more up to the Las Vegas shooting in 2017.</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rifle in police hands is not new. It has been used since the start of rural policing. In cities, the pistol and shotgun were long considered adequate. Officers did not have to close distance to a threat when armed with a rifle.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Buckshot spread at distance can be larger than a torso, creating risk of missing the target and hitting innocent persons.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advantages of the rifle let officers deal effectively with multiple adversaries at longer distance without the disadvantages of being armed only with a handgun. The hydrostatic shock from a round impacting at 3,000 feet per second causes far more damage than pistol caliber ammunition.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 parts and system of the rifle using this presentation and a training rifle.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to all rifles, gas, piston or recoil operated. The weapon must FEED before it can FIRE, FIRE before it can EXTRACT and EXTRACT before it can EJECT. Malfunctions are classified into these same categories later in the course.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 or Storage: used for extended storage, for example a rifle out of service for repair or removed from a cruiser. Transport: ready for use but cannot fire if bounced around in a crash or pothole. Tactical: rifle removed from the cruiser with intent to use it in a deadly force situation. Fire: only when the conscious decision to shoot has been made and sights are on target.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sight radius to students: the distance between the sights. Common designs include a raised pair of protective steel ears as on the AR15 / M16. Other designs are covered in the manual.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front sight is designed to be adjusted and set once proper elevation is found during initial zeroing. If no sight tool is available, the .223 round can be used. The rifle was designed to be adjusted with it in the field.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Sighting principles such as equal height equal light and front sight focus are the same as with the service pistol, regardless of rear sight type.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bullet drop only in general terms. The drop of the .223 over distance was determined by ballistics software and built into the elevation drum. Numbers on the drum match the range: 4 is 400 meters, 5 is 500 meters.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Zeroing, also called sighting in, aligns the sights with the bullet trajectory at a specific distance. Set mechanical zero before attempting a battle sight zero. It makes zeroing easier and quicker.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this out on the whiteboard. The bullet crosses the line of sight at 50 meters, rises about 2 inches high near 100 meters and crosses the line of sight again at 200 meters. At 25 meters impact is about 1 inch low.</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Picks up from mechanical zero on the AR15 / M16 platform in .223 / 5.56mm. Use the department zero distance. The MPTC qualification course expects rifles zeroed at the 50 yard line with point of aim equal to point of impact. Front sight: screwing the post in (clockwise) lowers the post and raises the point of impact. Screwing it out lowers the point of impact. Rear sight: move the rear sight in the direction you want the bullet to move. Do not use the A2 rear elevation drum to zero. It stays on 8/3 and is only used for bullet drop compensation after the rifle is zeroed.</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2 builds on the nomenclature and conditions of carry from Session 1. Demonstrate each procedure with dummy rounds only.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standard clearing procedure used every time the deck calls for a clear and safe rifle. Keep the muzzle in a safe direction throughout. The 3 points are the chamber, the ejection port and the magazine well. Check each one visually and physically. When finished the weapon is clear and safe. To make it cruiser (transport) ready, insert a full magazine without chambering a round. Demonstration tips: show the magazine release and stress not riding it during trigger finger management, show both ways to release the bolt (charging handle and bolt release paddle), and show every position the selector indexes on: Safe, Semi, Auto, Burst.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Transport: release the bolt forward on an empty chamber and explain why. In the classroom use dummy rounds in the magazine. Tactical: the selector should already be on safe from the cruiser, but have students double check. Cycling the charging handle loads a round. Stress a high index so the trigger finger does not ride the magazine release.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moving to fire, remind students again of disciplined trigger finger management and riding high on the frame.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how to load the rifle is important. Knowing how to download and unload it safely is just as important.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Downloading returns a rifle in Fire or Tactical mode to Transport mode, most often after deploying without firing. Do it without ejecting rounds onto the ground or fumbling in front of the public. Work away from crowds and news cameras. In communities that question military style weapons, poor handling creates negative publicity. To UNLOAD completely, perform steps 1 through 5.</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Policy states where the rifle rides, trunk or passenger compartment, and how: unloaded, cruiser ready, or another method. Knowing how to get the rifle from the storage mechanism into tactical mode is no different than knowing how to draw from your duty holster.</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CLEAR and SAFE the weapon with the 3 point safety check. Takedown pins can be tight. In class a ballpoint pen works. In the field anything that pushes the pin from left to right will work.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the firing pin retaining pin is not a cotter pin. Although it looks like one, it is meant to sit flat and is not split into two halves.</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service weapon cleaning supplies work, with a few additions. The cleaning rod must match the caliber of the rifle. The bore brush is shaped for the chamber only and is NOT pushed completely through the barrel. Only a standard copper brush is run all the way to the muzzle.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of the consequences of a poorly maintained weapon. Most patrol rifles are gas operated and are hit harder by poor maintenance. A rifle shot and put away dirty may not function months later. Clearing procedures must be taught before disassembly. Use the 3 point safety check.</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 anytime the weapon is reassembled, on a safe and unloaded rifle, only with dummy ammo. Snap caps are a good choice: letting the firing pin fall on some resistance helps the longevity of the parts. On semi auto AR style rifles the safety should NOT go to SAFE with the hammer down.</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malfunction falls into one of the four phases of the cycle of operation. Students practice clearing these hands on in the Session 3 Group II station with dummy rounds.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Stoppages are classified as Phase I, II or III, also called Type I, II or III. When a stoppage occurs the shooter addresses it with an Immediate Action Procedure: a standard drill that quickly clears the problem and puts the weapon back into action. Fundamentals are the same as the semi auto pistol.</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protocol as the pistol. Prevent it by always checking the magazine after inserting it. Whether you call it Tap and Tug or Push and Pull, the concept is the same. Inspecting ammunition is the best way to minimize duds, but a perfect looking round sometimes will not fire.</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patrol rifle, the most likely malfunction you can fix in the field is a double feed: more than one cartridge trying to chamber at the same time.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start with a Type I drill. If Tap, Rack, Evaluate does not fix it, look in the ejection port to confirm a double feed. Lock the bolt to the rear to take the pressure off the jam before touching the magazine. Rip the magazine out and retain it. Shake the rifle violently and clear any brass you can see. Reload with a fresh magazine, since the old one may be the cause. Release the bolt to chamber a round, then reassess the threat.</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causes include a broken firing pin or extractor, a case jammed in the chamber, or another broken part in the firing mechanism. None of these can be solved quickly.</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sling does for the long gun what the holster does for the handgun. Without one, what do you do with the rifle when you transition, go hands on or climb a fence? Many tactical designs suit SWAT duties better. Under stress, the fine motor skills needed for straps and buckles may not exist. Complex slings can cost three times a simple jiffy sling.</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 magazines and how they are carried are set by department policy and procedures. Stock pouches attached to the rifle are rarely seen today.</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3 is hands on. Repeat the full safety brief before the dry fire stations and again before live fire.</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all nine classroom safety protocols before the groups begin: chamber flags, cased and locked rifles, safety personnel in vests, live ammunition checks on students and instructors, one way in and out, Incident Action Plan, signed rules, and designated loading and unloading areas.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Performed in the classroom with dummy rounds and many repetitions. This is the same 3 Point Safety Check taught in Session 2. Keep the muzzle in a safe direction throughout. Students say the verbal cues out loud.</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procedures taught in the classroom, now performed hands on by every student with dummy rounds and repeated reps. Every student performs the 3 Point Safety Check before the dry drills start.</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Tap, Rack, Evaluate has failed. Immediately transition to the service pistol and address the threat. Once the threat is handled or you are behind good cover, assess the cause of the malfunction.</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full sequence with dummy rounds: Type I drill, look, lock the bolt to take pressure off the jam, rip and retain the magazine, shake violently and clear visible brass, reload a fresh magazine, release the bolt, reassess. Lock the bolt before ripping the magazine. Otherwise upward pressure from the magazine on the bolt may keep the magazine from coming out.</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when shooting from the support side you may use the support side thumb to move the selector from safe to fire, and the support side trigger finger to move it back to safe.</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deploying to an objective or shooting, make sure the sling is loose enough for the arm to move freely in and out of it.</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III performs hands on field stripping, cleaning, lubrication, reassembly, the function check and the cycle of operation review covered in Sessions 1 and 2. Clearing procedures must be taught before disassembly.</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Relaxed body drill: bring the rifle up to the ready position, close your eyes, relax, then open them. That reveals your natural point of aim.</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ready: avoid obscuring the threat with the sights and barrel, keeping you in compliance with Cardinal Rule 2. Muzzle points at the ground at about 45 degrees. If deadly force becomes necessary you only need to raise the muzzle slightly.</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 gun is heavier and is a two handed weapon, so the classic shooting stance is not the most effective technique for tactical shooters. The offhand position can be static or dynamic, on the move.</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Kneeling lets the shooter get lower to use low cover while still letting the torso pivot to engage targets to the side. For brace kneeling, a right handed shooter puts the right knee down.</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right handed shooter, sit with the body pointing about 30 degrees right of the target. Sitting can be very stable but offers little mobility.</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for a right handed shooter. Reverse for left handed shooters.</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Squatting is a secondary position. Practice it for ground with undesirable qualities. Squat facing 20 to 30 degrees right of the target, feet about shoulder width, knees slightly out, body inclined slightly forward.</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 little muzzle drift during pivots and turns can point the rifle at the person in front of or next to you. Keep the muzzle within your circle until you face the target and are ready to bring it up. The more crowded the line, the smaller the safety circle.</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range during MPTC training the command “Advance” starts forward movement and “Withdraw” starts rearward movement. The longer rifle barrel accentuates sight bounce more than a pistol. On uneven terrain the shooter can fall back to the shuffle step. Move quickly through the fatal funnel, any doorway, hallway or bottleneck, to a position of advantage.</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design trait of the AR series is a large offset between the bore axis and the sight axis. Some rifles have an even larger offset. While the target is clearly seen in the sights, the bullet path may be blocked by cover, causing a missed shot and possible injury to the shooter.</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the sight offset when shooting from behind cover. Practice offset next to cover and support side shooting from cover.</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if a round is outside the gray box it is a fail. Officers: 100% round accountability anywhere on the target.</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yard line: rifles should be zeroed here, point of aim equals point of impact. Explain prone is the most stable platform. 25 yard: start at the 30, advance on command. 15 yard head shots simulate a suspect behind cover with the neck not exposed. Shooter must know their offset and hit above the line. 10 yard: hammer drill, get rounds off quickly. 7 yard: look, pivot and turn left, right and rear. Stress muzzle discipline. 5 yard and moving: failure drills, two quick body shots then take the second for the head shot.</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reinforcing the Cardinal Rules and the core habits from the day, then answer questions.</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PTC_TITLE">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17320"/>
            <a:ext cx="5120640" cy="1188720"/>
          </a:xfrm>
          <a:prstGeom prst="rect">
            <a:avLst/>
          </a:prstGeom>
          <a:noFill/>
          <a:ln/>
        </p:spPr>
        <p:txBody>
          <a:bodyPr wrap="square" rtlCol="0"/>
          <a:lstStyle>
            <a:lvl1pPr marL="0" indent="0" algn="l">
              <a:buNone/>
              <a:defRPr lang="en-US" sz="4400" b="1" dirty="0">
                <a:solidFill>
                  <a:schemeClr val="bg1"/>
                </a:solidFill>
                <a:latin typeface="Arial" pitchFamily="34" charset="0"/>
                <a:ea typeface="Arial" pitchFamily="34" charset="-122"/>
                <a:cs typeface="Arial" pitchFamily="34" charset="-120"/>
              </a:defRPr>
            </a:lvl1pPr>
          </a:lstStyle>
          <a:p>
            <a:pPr marL="0" indent="0" algn="l">
              <a:buNone/>
            </a:pPr>
            <a:endParaRPr lang="en-US" sz="4400" dirty="0"/>
          </a:p>
        </p:txBody>
      </p:sp>
      <p:sp>
        <p:nvSpPr>
          <p:cNvPr id="3" name="Text 0"/>
          <p:cNvSpPr>
            <a:spLocks noGrp="1"/>
          </p:cNvSpPr>
          <p:nvPr>
            <p:ph type="body" idx="101" hasCustomPrompt="1"/>
          </p:nvPr>
        </p:nvSpPr>
        <p:spPr>
          <a:xfrm>
            <a:off x="548640" y="2743200"/>
            <a:ext cx="5120640" cy="1280160"/>
          </a:xfrm>
          <a:prstGeom prst="rect">
            <a:avLst/>
          </a:prstGeom>
          <a:noFill/>
          <a:ln/>
        </p:spPr>
        <p:txBody>
          <a:bodyPr wrap="square" rtlCol="0"/>
          <a:lstStyle>
            <a:lvl1pPr marL="0" indent="0" algn="l">
              <a:buNone/>
              <a:defRPr lang="en-US" sz="1800" dirty="0">
                <a:solidFill>
                  <a:schemeClr val="accent6"/>
                </a:solidFill>
                <a:latin typeface="Calibri" pitchFamily="34" charset="0"/>
                <a:ea typeface="Calibri" pitchFamily="34" charset="-122"/>
                <a:cs typeface="Calibri" pitchFamily="34" charset="-120"/>
              </a:defRPr>
            </a:lvl1pPr>
          </a:lstStyle>
          <a:p>
            <a:pPr marL="0" indent="0" algn="l">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PTC_SECTION">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rtlCol="0"/>
          <a:lstStyle>
            <a:lvl1pPr marL="0" indent="0" algn="l">
              <a:buNone/>
              <a:defRPr lang="en-US" sz="1600" b="1" dirty="0">
                <a:solidFill>
                  <a:schemeClr val="accent1"/>
                </a:solidFill>
                <a:latin typeface="Arial" pitchFamily="34" charset="0"/>
                <a:ea typeface="Arial" pitchFamily="34" charset="-122"/>
                <a:cs typeface="Arial" pitchFamily="34" charset="-120"/>
              </a:defRPr>
            </a:lvl1pPr>
          </a:lstStyle>
          <a:p>
            <a:pPr marL="0" indent="0" algn="l">
              <a:buNone/>
            </a:pP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rtlCol="0"/>
          <a:lstStyle>
            <a:lvl1pPr marL="0" indent="0" algn="l">
              <a:buNone/>
              <a:defRPr lang="en-US" sz="3600" b="1" dirty="0">
                <a:solidFill>
                  <a:schemeClr val="bg1"/>
                </a:solidFill>
                <a:latin typeface="Arial" pitchFamily="34" charset="0"/>
                <a:ea typeface="Arial" pitchFamily="34" charset="-122"/>
                <a:cs typeface="Arial" pitchFamily="34" charset="-120"/>
              </a:defRPr>
            </a:lvl1pPr>
          </a:lstStyle>
          <a:p>
            <a:pPr marL="0" indent="0" algn="l">
              <a:buNone/>
            </a:pPr>
            <a:endParaRPr lang="en-US" sz="3600" dirty="0"/>
          </a:p>
        </p:txBody>
      </p:sp>
      <p:sp>
        <p:nvSpPr>
          <p:cNvPr id="4" name="Text 0"/>
          <p:cNvSpPr>
            <a:spLocks noGrp="1"/>
          </p:cNvSpPr>
          <p:nvPr>
            <p:ph type="body" idx="102" hasCustomPrompt="1"/>
          </p:nvPr>
        </p:nvSpPr>
        <p:spPr>
          <a:xfrm>
            <a:off x="548640" y="2971800"/>
            <a:ext cx="6400800" cy="914400"/>
          </a:xfrm>
          <a:prstGeom prst="rect">
            <a:avLst/>
          </a:prstGeom>
          <a:noFill/>
          <a:ln/>
        </p:spPr>
        <p:txBody>
          <a:bodyPr wrap="square" rtlCol="0"/>
          <a:lstStyle>
            <a:lvl1pPr marL="0" indent="0" algn="l">
              <a:buNone/>
              <a:defRPr lang="en-US" sz="1600" dirty="0">
                <a:solidFill>
                  <a:schemeClr val="accent6"/>
                </a:solidFill>
                <a:latin typeface="Calibri" pitchFamily="34" charset="0"/>
                <a:ea typeface="Calibri" pitchFamily="34" charset="-122"/>
                <a:cs typeface="Calibri" pitchFamily="34" charset="-120"/>
              </a:defRPr>
            </a:lvl1pPr>
          </a:lstStyle>
          <a:p>
            <a:pPr marL="0" indent="0" algn="l">
              <a:buNone/>
            </a:pP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PTC_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lstStyle>
            <a:lvl1pPr marL="0" indent="0" algn="l">
              <a:buNone/>
              <a:defRPr lang="en-US" sz="2800" b="1" dirty="0">
                <a:solidFill>
                  <a:schemeClr val="tx2"/>
                </a:solidFill>
                <a:latin typeface="Arial" pitchFamily="34" charset="0"/>
                <a:ea typeface="Arial" pitchFamily="34" charset="-122"/>
                <a:cs typeface="Arial" pitchFamily="34" charset="-120"/>
              </a:defRPr>
            </a:lvl1pPr>
          </a:lstStyle>
          <a:p>
            <a:pPr marL="0" indent="0" algn="l">
              <a:buNone/>
            </a:pPr>
            <a:endParaRPr lang="en-US" sz="2800" dirty="0"/>
          </a:p>
        </p:txBody>
      </p:sp>
      <p:sp>
        <p:nvSpPr>
          <p:cNvPr id="3" name="Text 0"/>
          <p:cNvSpPr/>
          <p:nvPr/>
        </p:nvSpPr>
        <p:spPr>
          <a:xfrm>
            <a:off x="457200" y="4773168"/>
            <a:ext cx="5486400" cy="274320"/>
          </a:xfrm>
          <a:prstGeom prst="rect">
            <a:avLst/>
          </a:prstGeom>
          <a:noFill/>
          <a:ln/>
        </p:spPr>
        <p:txBody>
          <a:bodyPr wrap="square" lIns="0" tIns="0" rIns="0" bIns="0" rtlCol="0" anchor="ctr"/>
          <a:lstStyle/>
          <a:p>
            <a:pPr marL="0" indent="0">
              <a:buNone/>
            </a:pPr>
            <a:r>
              <a:rPr lang="en-US" sz="900" dirty="0">
                <a:solidFill>
                  <a:schemeClr val="accent3"/>
                </a:solidFill>
                <a:latin typeface="Calibri" pitchFamily="34" charset="0"/>
                <a:ea typeface="Calibri" pitchFamily="34" charset="-122"/>
                <a:cs typeface="Calibri" pitchFamily="34" charset="-120"/>
              </a:rPr>
              <a:t>MPTC Patrol Rifle  |  Instructor Lesson Plan</a:t>
            </a:r>
            <a:endParaRPr lang="en-US" sz="9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32.jpg"/><Relationship Id="rId4" Type="http://schemas.openxmlformats.org/officeDocument/2006/relationships/image" Target="../media/image31.jpg"/></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48.jpg"/><Relationship Id="rId4" Type="http://schemas.openxmlformats.org/officeDocument/2006/relationships/image" Target="../media/image47.jpg"/></Relationships>
</file>

<file path=ppt/slides/_rels/slide5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51.jpg"/><Relationship Id="rId5" Type="http://schemas.openxmlformats.org/officeDocument/2006/relationships/image" Target="../media/image26.jpg"/><Relationship Id="rId4" Type="http://schemas.openxmlformats.org/officeDocument/2006/relationships/image" Target="../media/image50.jpg"/></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4.xml"/><Relationship Id="rId5" Type="http://schemas.openxmlformats.org/officeDocument/2006/relationships/image" Target="../media/image60.jpg"/><Relationship Id="rId4" Type="http://schemas.openxmlformats.org/officeDocument/2006/relationships/image" Target="../media/image59.jpg"/></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4.xml"/><Relationship Id="rId5" Type="http://schemas.openxmlformats.org/officeDocument/2006/relationships/image" Target="../media/image63.jpg"/><Relationship Id="rId4" Type="http://schemas.openxmlformats.org/officeDocument/2006/relationships/image" Target="../media/image62.jpg"/></Relationships>
</file>

<file path=ppt/slides/_rels/slide6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65.jpg"/></Relationships>
</file>

<file path=ppt/slides/_rels/slide6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1.xml"/><Relationship Id="rId1" Type="http://schemas.openxmlformats.org/officeDocument/2006/relationships/slideLayout" Target="../slideLayouts/slideLayout4.xml"/><Relationship Id="rId5" Type="http://schemas.openxmlformats.org/officeDocument/2006/relationships/image" Target="../media/image68.jpg"/><Relationship Id="rId4" Type="http://schemas.openxmlformats.org/officeDocument/2006/relationships/image" Target="../media/image67.jpg"/></Relationships>
</file>

<file path=ppt/slides/_rels/slide6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70.jpg"/></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3.xml"/><Relationship Id="rId1" Type="http://schemas.openxmlformats.org/officeDocument/2006/relationships/slideLayout" Target="../slideLayouts/slideLayout4.xml"/><Relationship Id="rId5" Type="http://schemas.openxmlformats.org/officeDocument/2006/relationships/image" Target="../media/image71.jpg"/><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73.jpg"/></Relationships>
</file>

<file path=ppt/slides/_rels/slide6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75.jpg"/></Relationships>
</file>

<file path=ppt/slides/_rels/slide6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77.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17320"/>
            <a:ext cx="5120640" cy="1188720"/>
          </a:xfrm>
          <a:prstGeom prst="rect">
            <a:avLst/>
          </a:prstGeom>
          <a:noFill/>
          <a:ln/>
        </p:spPr>
        <p:txBody>
          <a:bodyPr wrap="square" lIns="0" tIns="0" rIns="0" bIns="0" rtlCol="0" anchor="b"/>
          <a:lstStyle/>
          <a:p>
            <a:pPr marL="0" indent="0" algn="l">
              <a:buNone/>
            </a:pPr>
            <a:r>
              <a:rPr lang="en-US" sz="4400" b="1" dirty="0">
                <a:solidFill>
                  <a:schemeClr val="bg1"/>
                </a:solidFill>
                <a:latin typeface="Arial" pitchFamily="34" charset="0"/>
                <a:ea typeface="Arial" pitchFamily="34" charset="-122"/>
                <a:cs typeface="Arial" pitchFamily="34" charset="-120"/>
              </a:rPr>
              <a:t>Patrol Rifle</a:t>
            </a:r>
            <a:endParaRPr lang="en-US" sz="4400" dirty="0"/>
          </a:p>
        </p:txBody>
      </p:sp>
      <p:sp>
        <p:nvSpPr>
          <p:cNvPr id="3" name="Text 0"/>
          <p:cNvSpPr>
            <a:spLocks noGrp="1"/>
          </p:cNvSpPr>
          <p:nvPr>
            <p:ph type="body" idx="101" hasCustomPrompt="1"/>
          </p:nvPr>
        </p:nvSpPr>
        <p:spPr>
          <a:xfrm>
            <a:off x="548640" y="2743200"/>
            <a:ext cx="5120640" cy="1280160"/>
          </a:xfrm>
          <a:prstGeom prst="rect">
            <a:avLst/>
          </a:prstGeom>
          <a:noFill/>
          <a:ln/>
        </p:spPr>
        <p:txBody>
          <a:bodyPr wrap="square" lIns="0" tIns="0" rIns="0" bIns="0" rtlCol="0" anchor="t"/>
          <a:lstStyle/>
          <a:p>
            <a:pPr marL="0" indent="0" algn="l">
              <a:buNone/>
            </a:pPr>
            <a:r>
              <a:rPr lang="en-US" sz="2000" b="1" dirty="0">
                <a:solidFill>
                  <a:schemeClr val="bg1"/>
                </a:solidFill>
                <a:latin typeface="Calibri" pitchFamily="34" charset="0"/>
                <a:ea typeface="Calibri" pitchFamily="34" charset="-122"/>
                <a:cs typeface="Calibri" pitchFamily="34" charset="-120"/>
              </a:rPr>
              <a:t>Instructor Lesson Plan</a:t>
            </a:r>
            <a:endParaRPr lang="en-US" sz="1800" dirty="0"/>
          </a:p>
          <a:p>
            <a:pPr marL="0" indent="0" algn="l">
              <a:buNone/>
            </a:pPr>
            <a:r>
              <a:rPr lang="en-US" sz="1600" dirty="0">
                <a:solidFill>
                  <a:schemeClr val="accent6"/>
                </a:solidFill>
                <a:latin typeface="Calibri" pitchFamily="34" charset="0"/>
                <a:ea typeface="Calibri" pitchFamily="34" charset="-122"/>
                <a:cs typeface="Calibri" pitchFamily="34" charset="-120"/>
              </a:rPr>
              <a:t>Municipal Police Training Committee  |  Recruit Academy</a:t>
            </a:r>
            <a:endParaRPr lang="en-US" sz="1800" dirty="0"/>
          </a:p>
          <a:p>
            <a:pPr marL="0" indent="0" algn="l">
              <a:buNone/>
            </a:pPr>
            <a:r>
              <a:rPr lang="en-US" sz="1200" dirty="0">
                <a:solidFill>
                  <a:schemeClr val="accent6"/>
                </a:solidFill>
                <a:latin typeface="Calibri" pitchFamily="34" charset="0"/>
                <a:ea typeface="Calibri" pitchFamily="34" charset="-122"/>
                <a:cs typeface="Calibri" pitchFamily="34" charset="-120"/>
              </a:rPr>
              <a:t>Based on the MPTC Patrol Rifle Instructor Manual (Draft, March 2021)</a:t>
            </a:r>
            <a:endParaRPr lang="en-US" sz="1800" dirty="0"/>
          </a:p>
        </p:txBody>
      </p:sp>
      <p:pic>
        <p:nvPicPr>
          <p:cNvPr id="4" name="photo_1" descr="Training photo from the MPTC Patrol Rifle manual"/>
          <p:cNvPicPr>
            <a:picLocks noChangeAspect="1"/>
          </p:cNvPicPr>
          <p:nvPr/>
        </p:nvPicPr>
        <p:blipFill>
          <a:blip r:embed="rId3"/>
          <a:stretch>
            <a:fillRect/>
          </a:stretch>
        </p:blipFill>
        <p:spPr>
          <a:xfrm>
            <a:off x="5943600" y="680840"/>
            <a:ext cx="2743200" cy="3758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Course Roadmap: Three Sessions</a:t>
            </a:r>
            <a:endParaRPr lang="en-US" sz="2800" dirty="0"/>
          </a:p>
        </p:txBody>
      </p:sp>
      <p:sp>
        <p:nvSpPr>
          <p:cNvPr id="4" name="card_2"/>
          <p:cNvSpPr/>
          <p:nvPr/>
        </p:nvSpPr>
        <p:spPr>
          <a:xfrm>
            <a:off x="45720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5" name="iconbg_3"/>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4"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5"/>
          <p:cNvSpPr txBox="1"/>
          <p:nvPr/>
        </p:nvSpPr>
        <p:spPr>
          <a:xfrm>
            <a:off x="640080"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Session 1: Foundations</a:t>
            </a:r>
            <a:endParaRPr lang="en-US" sz="1500" dirty="0"/>
          </a:p>
        </p:txBody>
      </p:sp>
      <p:sp>
        <p:nvSpPr>
          <p:cNvPr id="8" name="cardbody_6"/>
          <p:cNvSpPr txBox="1"/>
          <p:nvPr/>
        </p:nvSpPr>
        <p:spPr>
          <a:xfrm>
            <a:off x="640080" y="2276856"/>
            <a:ext cx="2286000" cy="2157984"/>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Safety and administration</a:t>
            </a:r>
            <a:endParaRPr lang="en-US" sz="1300" dirty="0"/>
          </a:p>
          <a:p>
            <a:pPr marL="152400" indent="-152400">
              <a:spcAft>
                <a:spcPts val="600"/>
              </a:spcAft>
              <a:buSzPct val="100000"/>
              <a:buChar char="•"/>
            </a:pPr>
            <a:r>
              <a:rPr lang="en-US" sz="1300" dirty="0">
                <a:solidFill>
                  <a:schemeClr val="tx1"/>
                </a:solidFill>
              </a:rPr>
              <a:t>History and mission of the patrol rifle</a:t>
            </a:r>
            <a:endParaRPr lang="en-US" sz="1300" dirty="0"/>
          </a:p>
          <a:p>
            <a:pPr marL="152400" indent="-152400">
              <a:spcAft>
                <a:spcPts val="600"/>
              </a:spcAft>
              <a:buSzPct val="100000"/>
              <a:buChar char="•"/>
            </a:pPr>
            <a:r>
              <a:rPr lang="en-US" sz="1300" dirty="0">
                <a:solidFill>
                  <a:schemeClr val="tx1"/>
                </a:solidFill>
              </a:rPr>
              <a:t>Basic function: nomenclature, cycle of operation, conditions of carry</a:t>
            </a:r>
            <a:endParaRPr lang="en-US" sz="1300" dirty="0"/>
          </a:p>
          <a:p>
            <a:pPr marL="152400" indent="-152400">
              <a:spcAft>
                <a:spcPts val="600"/>
              </a:spcAft>
              <a:buSzPct val="100000"/>
              <a:buChar char="•"/>
            </a:pPr>
            <a:r>
              <a:rPr lang="en-US" sz="1300" dirty="0">
                <a:solidFill>
                  <a:schemeClr val="tx1"/>
                </a:solidFill>
              </a:rPr>
              <a:t>Sights and zeroing</a:t>
            </a:r>
            <a:endParaRPr lang="en-US" sz="1300" dirty="0"/>
          </a:p>
        </p:txBody>
      </p:sp>
      <p:sp>
        <p:nvSpPr>
          <p:cNvPr id="9" name="card_7"/>
          <p:cNvSpPr/>
          <p:nvPr/>
        </p:nvSpPr>
        <p:spPr>
          <a:xfrm>
            <a:off x="3264408"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10" name="iconbg_8"/>
          <p:cNvSpPr/>
          <p:nvPr/>
        </p:nvSpPr>
        <p:spPr>
          <a:xfrm>
            <a:off x="3447288"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9" descr="preencoded.png"/>
          <p:cNvPicPr>
            <a:picLocks noChangeAspect="1"/>
          </p:cNvPicPr>
          <p:nvPr/>
        </p:nvPicPr>
        <p:blipFill>
          <a:blip r:embed="rId4"/>
          <a:stretch>
            <a:fillRect/>
          </a:stretch>
        </p:blipFill>
        <p:spPr>
          <a:xfrm>
            <a:off x="3557016" y="1435608"/>
            <a:ext cx="237744" cy="237744"/>
          </a:xfrm>
          <a:prstGeom prst="rect">
            <a:avLst/>
          </a:prstGeom>
        </p:spPr>
      </p:pic>
      <p:sp>
        <p:nvSpPr>
          <p:cNvPr id="12" name="cardtitle_10"/>
          <p:cNvSpPr txBox="1"/>
          <p:nvPr/>
        </p:nvSpPr>
        <p:spPr>
          <a:xfrm>
            <a:off x="3447288"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Session 2: Operations</a:t>
            </a:r>
            <a:endParaRPr lang="en-US" sz="1500" dirty="0"/>
          </a:p>
        </p:txBody>
      </p:sp>
      <p:sp>
        <p:nvSpPr>
          <p:cNvPr id="13" name="cardbody_11"/>
          <p:cNvSpPr txBox="1"/>
          <p:nvPr/>
        </p:nvSpPr>
        <p:spPr>
          <a:xfrm>
            <a:off x="3447288" y="2276856"/>
            <a:ext cx="2286000" cy="2157984"/>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Handling: carry conditions, loading, downloading, transport</a:t>
            </a:r>
            <a:endParaRPr lang="en-US" sz="1300" dirty="0"/>
          </a:p>
          <a:p>
            <a:pPr marL="152400" indent="-152400">
              <a:spcAft>
                <a:spcPts val="600"/>
              </a:spcAft>
              <a:buSzPct val="100000"/>
              <a:buChar char="•"/>
            </a:pPr>
            <a:r>
              <a:rPr lang="en-US" sz="1300" dirty="0">
                <a:solidFill>
                  <a:schemeClr val="tx1"/>
                </a:solidFill>
              </a:rPr>
              <a:t>Field stripping, cleaning and function check</a:t>
            </a:r>
            <a:endParaRPr lang="en-US" sz="1300" dirty="0"/>
          </a:p>
          <a:p>
            <a:pPr marL="152400" indent="-152400">
              <a:spcAft>
                <a:spcPts val="600"/>
              </a:spcAft>
              <a:buSzPct val="100000"/>
              <a:buChar char="•"/>
            </a:pPr>
            <a:r>
              <a:rPr lang="en-US" sz="1300" dirty="0">
                <a:solidFill>
                  <a:schemeClr val="tx1"/>
                </a:solidFill>
              </a:rPr>
              <a:t>Malfunctions and immediate action</a:t>
            </a:r>
            <a:endParaRPr lang="en-US" sz="1300" dirty="0"/>
          </a:p>
          <a:p>
            <a:pPr marL="152400" indent="-152400">
              <a:spcAft>
                <a:spcPts val="600"/>
              </a:spcAft>
              <a:buSzPct val="100000"/>
              <a:buChar char="•"/>
            </a:pPr>
            <a:r>
              <a:rPr lang="en-US" sz="1300" dirty="0">
                <a:solidFill>
                  <a:schemeClr val="tx1"/>
                </a:solidFill>
              </a:rPr>
              <a:t>Slings, magazines, lights and optics</a:t>
            </a:r>
            <a:endParaRPr lang="en-US" sz="1300" dirty="0"/>
          </a:p>
        </p:txBody>
      </p:sp>
      <p:sp>
        <p:nvSpPr>
          <p:cNvPr id="14" name="card_12"/>
          <p:cNvSpPr/>
          <p:nvPr/>
        </p:nvSpPr>
        <p:spPr>
          <a:xfrm>
            <a:off x="6071616"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15" name="iconbg_13"/>
          <p:cNvSpPr/>
          <p:nvPr/>
        </p:nvSpPr>
        <p:spPr>
          <a:xfrm>
            <a:off x="6254496"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6" name="icon_14" descr="preencoded.png"/>
          <p:cNvPicPr>
            <a:picLocks noChangeAspect="1"/>
          </p:cNvPicPr>
          <p:nvPr/>
        </p:nvPicPr>
        <p:blipFill>
          <a:blip r:embed="rId5"/>
          <a:stretch>
            <a:fillRect/>
          </a:stretch>
        </p:blipFill>
        <p:spPr>
          <a:xfrm>
            <a:off x="6364224" y="1435608"/>
            <a:ext cx="237744" cy="237744"/>
          </a:xfrm>
          <a:prstGeom prst="rect">
            <a:avLst/>
          </a:prstGeom>
        </p:spPr>
      </p:pic>
      <p:sp>
        <p:nvSpPr>
          <p:cNvPr id="17" name="cardtitle_15"/>
          <p:cNvSpPr txBox="1"/>
          <p:nvPr/>
        </p:nvSpPr>
        <p:spPr>
          <a:xfrm>
            <a:off x="6254496"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Session 3: Practical</a:t>
            </a:r>
            <a:endParaRPr lang="en-US" sz="1500" dirty="0"/>
          </a:p>
        </p:txBody>
      </p:sp>
      <p:sp>
        <p:nvSpPr>
          <p:cNvPr id="18" name="cardbody_16"/>
          <p:cNvSpPr txBox="1"/>
          <p:nvPr/>
        </p:nvSpPr>
        <p:spPr>
          <a:xfrm>
            <a:off x="6254496" y="2276856"/>
            <a:ext cx="2286000" cy="2157984"/>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Dry fire stations: Groups I, II and III</a:t>
            </a:r>
            <a:endParaRPr lang="en-US" sz="1300" dirty="0"/>
          </a:p>
          <a:p>
            <a:pPr marL="152400" indent="-152400">
              <a:spcAft>
                <a:spcPts val="600"/>
              </a:spcAft>
              <a:buSzPct val="100000"/>
              <a:buChar char="•"/>
            </a:pPr>
            <a:r>
              <a:rPr lang="en-US" sz="1300" dirty="0">
                <a:solidFill>
                  <a:schemeClr val="tx1"/>
                </a:solidFill>
              </a:rPr>
              <a:t>Live fire fundamentals and positions</a:t>
            </a:r>
            <a:endParaRPr lang="en-US" sz="1300" dirty="0"/>
          </a:p>
          <a:p>
            <a:pPr marL="152400" indent="-152400">
              <a:spcAft>
                <a:spcPts val="600"/>
              </a:spcAft>
              <a:buSzPct val="100000"/>
              <a:buChar char="•"/>
            </a:pPr>
            <a:r>
              <a:rPr lang="en-US" sz="1300" dirty="0">
                <a:solidFill>
                  <a:schemeClr val="tx1"/>
                </a:solidFill>
              </a:rPr>
              <a:t>Movement, safety circle and cover</a:t>
            </a:r>
            <a:endParaRPr lang="en-US" sz="1300" dirty="0"/>
          </a:p>
          <a:p>
            <a:pPr marL="152400" indent="-152400">
              <a:spcAft>
                <a:spcPts val="600"/>
              </a:spcAft>
              <a:buSzPct val="100000"/>
              <a:buChar char="•"/>
            </a:pPr>
            <a:r>
              <a:rPr lang="en-US" sz="1300" dirty="0">
                <a:solidFill>
                  <a:schemeClr val="tx1"/>
                </a:solidFill>
              </a:rPr>
              <a:t>MPTC qualification course</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lIns="0" tIns="0" rIns="0" bIns="0" rtlCol="0" anchor="b"/>
          <a:lstStyle/>
          <a:p>
            <a:pPr marL="0" indent="0" algn="l">
              <a:buNone/>
            </a:pPr>
            <a:r>
              <a:rPr lang="en-US" sz="1600" b="1" dirty="0">
                <a:solidFill>
                  <a:schemeClr val="accent1"/>
                </a:solidFill>
                <a:latin typeface="Arial" pitchFamily="34" charset="0"/>
                <a:ea typeface="Arial" pitchFamily="34" charset="-122"/>
                <a:cs typeface="Arial" pitchFamily="34" charset="-120"/>
              </a:rPr>
              <a:t>SESSION 1 OF 3</a:t>
            </a: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lIns="0" tIns="0" rIns="0" bIns="0" rtlCol="0" anchor="t"/>
          <a:lstStyle/>
          <a:p>
            <a:pPr marL="0" indent="0" algn="l">
              <a:buNone/>
            </a:pPr>
            <a:r>
              <a:rPr lang="en-US" sz="3600" b="1" dirty="0">
                <a:solidFill>
                  <a:schemeClr val="bg1"/>
                </a:solidFill>
                <a:latin typeface="Arial" pitchFamily="34" charset="0"/>
                <a:ea typeface="Arial" pitchFamily="34" charset="-122"/>
                <a:cs typeface="Arial" pitchFamily="34" charset="-120"/>
              </a:rPr>
              <a:t>Foundations</a:t>
            </a:r>
            <a:endParaRPr lang="en-US" sz="3600" dirty="0"/>
          </a:p>
        </p:txBody>
      </p:sp>
      <p:sp>
        <p:nvSpPr>
          <p:cNvPr id="4" name="Text 0"/>
          <p:cNvSpPr>
            <a:spLocks noGrp="1"/>
          </p:cNvSpPr>
          <p:nvPr>
            <p:ph type="body" idx="102" hasCustomPrompt="1"/>
          </p:nvPr>
        </p:nvSpPr>
        <p:spPr>
          <a:xfrm>
            <a:off x="548640" y="2971800"/>
            <a:ext cx="6400800" cy="914400"/>
          </a:xfrm>
          <a:prstGeom prst="rect">
            <a:avLst/>
          </a:prstGeom>
          <a:noFill/>
          <a:ln/>
        </p:spPr>
        <p:txBody>
          <a:bodyPr wrap="square" lIns="0" tIns="0" rIns="0" bIns="0" rtlCol="0" anchor="t"/>
          <a:lstStyle/>
          <a:p>
            <a:pPr marL="0" indent="0" algn="l">
              <a:buNone/>
            </a:pPr>
            <a:r>
              <a:rPr lang="en-US" sz="1600" dirty="0">
                <a:solidFill>
                  <a:schemeClr val="accent6"/>
                </a:solidFill>
                <a:latin typeface="Calibri" pitchFamily="34" charset="0"/>
                <a:ea typeface="Calibri" pitchFamily="34" charset="-122"/>
                <a:cs typeface="Calibri" pitchFamily="34" charset="-120"/>
              </a:rPr>
              <a:t>Safety and administration first, then where the patrol rifle came from, how it works and how to sight it in.</a:t>
            </a:r>
            <a:endParaRPr lang="en-US" sz="1600" dirty="0"/>
          </a:p>
        </p:txBody>
      </p:sp>
      <p:sp>
        <p:nvSpPr>
          <p:cNvPr id="6" name="part_17"/>
          <p:cNvSpPr/>
          <p:nvPr/>
        </p:nvSpPr>
        <p:spPr>
          <a:xfrm>
            <a:off x="5486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7" name="partt_18"/>
          <p:cNvSpPr txBox="1"/>
          <p:nvPr/>
        </p:nvSpPr>
        <p:spPr>
          <a:xfrm>
            <a:off x="6858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1</a:t>
            </a:r>
            <a:endParaRPr lang="en-US" sz="1100" dirty="0"/>
          </a:p>
          <a:p>
            <a:pPr marL="0" indent="0">
              <a:buNone/>
            </a:pPr>
            <a:r>
              <a:rPr lang="en-US" sz="1300" b="1" dirty="0">
                <a:solidFill>
                  <a:schemeClr val="bg1"/>
                </a:solidFill>
              </a:rPr>
              <a:t>Safety and Admin</a:t>
            </a:r>
            <a:endParaRPr lang="en-US" sz="1100" dirty="0"/>
          </a:p>
        </p:txBody>
      </p:sp>
      <p:sp>
        <p:nvSpPr>
          <p:cNvPr id="8" name="part_19"/>
          <p:cNvSpPr/>
          <p:nvPr/>
        </p:nvSpPr>
        <p:spPr>
          <a:xfrm>
            <a:off x="26060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9" name="partt_20"/>
          <p:cNvSpPr txBox="1"/>
          <p:nvPr/>
        </p:nvSpPr>
        <p:spPr>
          <a:xfrm>
            <a:off x="27432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2</a:t>
            </a:r>
            <a:endParaRPr lang="en-US" sz="1100" dirty="0"/>
          </a:p>
          <a:p>
            <a:pPr marL="0" indent="0">
              <a:buNone/>
            </a:pPr>
            <a:r>
              <a:rPr lang="en-US" sz="1300" b="1" dirty="0">
                <a:solidFill>
                  <a:schemeClr val="bg1"/>
                </a:solidFill>
              </a:rPr>
              <a:t>History and Mission</a:t>
            </a:r>
            <a:endParaRPr lang="en-US" sz="1100" dirty="0"/>
          </a:p>
        </p:txBody>
      </p:sp>
      <p:sp>
        <p:nvSpPr>
          <p:cNvPr id="10" name="part_21"/>
          <p:cNvSpPr/>
          <p:nvPr/>
        </p:nvSpPr>
        <p:spPr>
          <a:xfrm>
            <a:off x="46634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11" name="partt_22"/>
          <p:cNvSpPr txBox="1"/>
          <p:nvPr/>
        </p:nvSpPr>
        <p:spPr>
          <a:xfrm>
            <a:off x="48006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3</a:t>
            </a:r>
            <a:endParaRPr lang="en-US" sz="1100" dirty="0"/>
          </a:p>
          <a:p>
            <a:pPr marL="0" indent="0">
              <a:buNone/>
            </a:pPr>
            <a:r>
              <a:rPr lang="en-US" sz="1300" b="1" dirty="0">
                <a:solidFill>
                  <a:schemeClr val="bg1"/>
                </a:solidFill>
              </a:rPr>
              <a:t>Basic Function</a:t>
            </a:r>
            <a:endParaRPr lang="en-US" sz="1100" dirty="0"/>
          </a:p>
        </p:txBody>
      </p:sp>
      <p:sp>
        <p:nvSpPr>
          <p:cNvPr id="12" name="part_23"/>
          <p:cNvSpPr/>
          <p:nvPr/>
        </p:nvSpPr>
        <p:spPr>
          <a:xfrm>
            <a:off x="67208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13" name="partt_24"/>
          <p:cNvSpPr txBox="1"/>
          <p:nvPr/>
        </p:nvSpPr>
        <p:spPr>
          <a:xfrm>
            <a:off x="68580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4</a:t>
            </a:r>
            <a:endParaRPr lang="en-US" sz="1100" dirty="0"/>
          </a:p>
          <a:p>
            <a:pPr marL="0" indent="0">
              <a:buNone/>
            </a:pPr>
            <a:r>
              <a:rPr lang="en-US" sz="1300" b="1" dirty="0">
                <a:solidFill>
                  <a:schemeClr val="bg1"/>
                </a:solidFill>
              </a:rPr>
              <a:t>Sights and Zeroing</a:t>
            </a:r>
            <a:endParaRPr lang="en-US" sz="11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Introductions</a:t>
            </a:r>
            <a:endParaRPr lang="en-US" sz="2800" dirty="0"/>
          </a:p>
        </p:txBody>
      </p:sp>
      <p:sp>
        <p:nvSpPr>
          <p:cNvPr id="4" name="card_25"/>
          <p:cNvSpPr/>
          <p:nvPr/>
        </p:nvSpPr>
        <p:spPr>
          <a:xfrm>
            <a:off x="457200" y="1188720"/>
            <a:ext cx="4023360" cy="1508760"/>
          </a:xfrm>
          <a:prstGeom prst="rect">
            <a:avLst/>
          </a:prstGeom>
          <a:solidFill>
            <a:schemeClr val="bg2"/>
          </a:solidFill>
          <a:ln w="12700">
            <a:solidFill>
              <a:schemeClr val="bg2"/>
            </a:solidFill>
            <a:prstDash val="solid"/>
          </a:ln>
        </p:spPr>
        <p:txBody>
          <a:bodyPr/>
          <a:lstStyle/>
          <a:p>
            <a:endParaRPr lang="en-US"/>
          </a:p>
        </p:txBody>
      </p:sp>
      <p:sp>
        <p:nvSpPr>
          <p:cNvPr id="5" name="iconbg_26"/>
          <p:cNvSpPr/>
          <p:nvPr/>
        </p:nvSpPr>
        <p:spPr>
          <a:xfrm>
            <a:off x="640080" y="137160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27" descr="preencoded.png"/>
          <p:cNvPicPr>
            <a:picLocks noChangeAspect="1"/>
          </p:cNvPicPr>
          <p:nvPr/>
        </p:nvPicPr>
        <p:blipFill>
          <a:blip r:embed="rId3"/>
          <a:stretch>
            <a:fillRect/>
          </a:stretch>
        </p:blipFill>
        <p:spPr>
          <a:xfrm>
            <a:off x="749808" y="1481328"/>
            <a:ext cx="237744" cy="237744"/>
          </a:xfrm>
          <a:prstGeom prst="rect">
            <a:avLst/>
          </a:prstGeom>
        </p:spPr>
      </p:pic>
      <p:sp>
        <p:nvSpPr>
          <p:cNvPr id="7" name="cardtitle_28"/>
          <p:cNvSpPr txBox="1"/>
          <p:nvPr/>
        </p:nvSpPr>
        <p:spPr>
          <a:xfrm>
            <a:off x="640080" y="193852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Firearms Staff</a:t>
            </a:r>
            <a:endParaRPr lang="en-US" sz="1500" dirty="0"/>
          </a:p>
        </p:txBody>
      </p:sp>
      <p:sp>
        <p:nvSpPr>
          <p:cNvPr id="8" name="cardbody_29"/>
          <p:cNvSpPr txBox="1"/>
          <p:nvPr/>
        </p:nvSpPr>
        <p:spPr>
          <a:xfrm>
            <a:off x="640080" y="2322576"/>
            <a:ext cx="3657600" cy="237744"/>
          </a:xfrm>
          <a:prstGeom prst="rect">
            <a:avLst/>
          </a:prstGeom>
          <a:noFill/>
          <a:ln/>
        </p:spPr>
        <p:txBody>
          <a:bodyPr wrap="square" lIns="0" tIns="0" rIns="0" bIns="0" rtlCol="0" anchor="t"/>
          <a:lstStyle/>
          <a:p>
            <a:pPr marL="0" indent="0">
              <a:buNone/>
            </a:pPr>
            <a:r>
              <a:rPr lang="en-US" sz="1400" dirty="0">
                <a:solidFill>
                  <a:schemeClr val="tx1"/>
                </a:solidFill>
              </a:rPr>
              <a:t>Introduce the full team running the course</a:t>
            </a:r>
            <a:endParaRPr lang="en-US" sz="1400" dirty="0"/>
          </a:p>
        </p:txBody>
      </p:sp>
      <p:sp>
        <p:nvSpPr>
          <p:cNvPr id="9" name="card_30"/>
          <p:cNvSpPr/>
          <p:nvPr/>
        </p:nvSpPr>
        <p:spPr>
          <a:xfrm>
            <a:off x="4663440" y="1188720"/>
            <a:ext cx="4023360" cy="1508760"/>
          </a:xfrm>
          <a:prstGeom prst="rect">
            <a:avLst/>
          </a:prstGeom>
          <a:solidFill>
            <a:schemeClr val="bg2"/>
          </a:solidFill>
          <a:ln w="12700">
            <a:solidFill>
              <a:schemeClr val="bg2"/>
            </a:solidFill>
            <a:prstDash val="solid"/>
          </a:ln>
        </p:spPr>
        <p:txBody>
          <a:bodyPr/>
          <a:lstStyle/>
          <a:p>
            <a:endParaRPr lang="en-US"/>
          </a:p>
        </p:txBody>
      </p:sp>
      <p:sp>
        <p:nvSpPr>
          <p:cNvPr id="10" name="iconbg_31"/>
          <p:cNvSpPr/>
          <p:nvPr/>
        </p:nvSpPr>
        <p:spPr>
          <a:xfrm>
            <a:off x="4846320" y="137160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32" descr="preencoded.png"/>
          <p:cNvPicPr>
            <a:picLocks noChangeAspect="1"/>
          </p:cNvPicPr>
          <p:nvPr/>
        </p:nvPicPr>
        <p:blipFill>
          <a:blip r:embed="rId4"/>
          <a:stretch>
            <a:fillRect/>
          </a:stretch>
        </p:blipFill>
        <p:spPr>
          <a:xfrm>
            <a:off x="4956048" y="1481328"/>
            <a:ext cx="237744" cy="237744"/>
          </a:xfrm>
          <a:prstGeom prst="rect">
            <a:avLst/>
          </a:prstGeom>
        </p:spPr>
      </p:pic>
      <p:sp>
        <p:nvSpPr>
          <p:cNvPr id="12" name="cardtitle_33"/>
          <p:cNvSpPr txBox="1"/>
          <p:nvPr/>
        </p:nvSpPr>
        <p:spPr>
          <a:xfrm>
            <a:off x="4846320" y="193852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Lead Instructor</a:t>
            </a:r>
            <a:endParaRPr lang="en-US" sz="1500" dirty="0"/>
          </a:p>
        </p:txBody>
      </p:sp>
      <p:sp>
        <p:nvSpPr>
          <p:cNvPr id="13" name="cardbody_34"/>
          <p:cNvSpPr txBox="1"/>
          <p:nvPr/>
        </p:nvSpPr>
        <p:spPr>
          <a:xfrm>
            <a:off x="4846320" y="2322576"/>
            <a:ext cx="3657600" cy="237744"/>
          </a:xfrm>
          <a:prstGeom prst="rect">
            <a:avLst/>
          </a:prstGeom>
          <a:noFill/>
          <a:ln/>
        </p:spPr>
        <p:txBody>
          <a:bodyPr wrap="square" lIns="0" tIns="0" rIns="0" bIns="0" rtlCol="0" anchor="t"/>
          <a:lstStyle/>
          <a:p>
            <a:pPr marL="0" indent="0">
              <a:buNone/>
            </a:pPr>
            <a:r>
              <a:rPr lang="en-US" sz="1400" dirty="0">
                <a:solidFill>
                  <a:schemeClr val="tx1"/>
                </a:solidFill>
              </a:rPr>
              <a:t>Reviews safety rules and the Incident Action Plan with everyone</a:t>
            </a:r>
            <a:endParaRPr lang="en-US" sz="1400" dirty="0"/>
          </a:p>
        </p:txBody>
      </p:sp>
      <p:sp>
        <p:nvSpPr>
          <p:cNvPr id="14" name="card_35"/>
          <p:cNvSpPr/>
          <p:nvPr/>
        </p:nvSpPr>
        <p:spPr>
          <a:xfrm>
            <a:off x="457200" y="2880360"/>
            <a:ext cx="4023360" cy="1508760"/>
          </a:xfrm>
          <a:prstGeom prst="rect">
            <a:avLst/>
          </a:prstGeom>
          <a:solidFill>
            <a:schemeClr val="bg2"/>
          </a:solidFill>
          <a:ln w="12700">
            <a:solidFill>
              <a:schemeClr val="bg2"/>
            </a:solidFill>
            <a:prstDash val="solid"/>
          </a:ln>
        </p:spPr>
        <p:txBody>
          <a:bodyPr/>
          <a:lstStyle/>
          <a:p>
            <a:endParaRPr lang="en-US"/>
          </a:p>
        </p:txBody>
      </p:sp>
      <p:sp>
        <p:nvSpPr>
          <p:cNvPr id="15" name="iconbg_36"/>
          <p:cNvSpPr/>
          <p:nvPr/>
        </p:nvSpPr>
        <p:spPr>
          <a:xfrm>
            <a:off x="640080" y="306324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6" name="icon_37" descr="preencoded.png"/>
          <p:cNvPicPr>
            <a:picLocks noChangeAspect="1"/>
          </p:cNvPicPr>
          <p:nvPr/>
        </p:nvPicPr>
        <p:blipFill>
          <a:blip r:embed="rId5"/>
          <a:stretch>
            <a:fillRect/>
          </a:stretch>
        </p:blipFill>
        <p:spPr>
          <a:xfrm>
            <a:off x="749808" y="3172968"/>
            <a:ext cx="237744" cy="237744"/>
          </a:xfrm>
          <a:prstGeom prst="rect">
            <a:avLst/>
          </a:prstGeom>
        </p:spPr>
      </p:pic>
      <p:sp>
        <p:nvSpPr>
          <p:cNvPr id="17" name="cardtitle_38"/>
          <p:cNvSpPr txBox="1"/>
          <p:nvPr/>
        </p:nvSpPr>
        <p:spPr>
          <a:xfrm>
            <a:off x="640080" y="363016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Safety Officers</a:t>
            </a:r>
            <a:endParaRPr lang="en-US" sz="1500" dirty="0"/>
          </a:p>
        </p:txBody>
      </p:sp>
      <p:sp>
        <p:nvSpPr>
          <p:cNvPr id="18" name="cardbody_39"/>
          <p:cNvSpPr txBox="1"/>
          <p:nvPr/>
        </p:nvSpPr>
        <p:spPr>
          <a:xfrm>
            <a:off x="640080" y="4014216"/>
            <a:ext cx="3657600" cy="237744"/>
          </a:xfrm>
          <a:prstGeom prst="rect">
            <a:avLst/>
          </a:prstGeom>
          <a:noFill/>
          <a:ln/>
        </p:spPr>
        <p:txBody>
          <a:bodyPr wrap="square" lIns="0" tIns="0" rIns="0" bIns="0" rtlCol="0" anchor="t"/>
          <a:lstStyle/>
          <a:p>
            <a:pPr marL="0" indent="0">
              <a:buNone/>
            </a:pPr>
            <a:r>
              <a:rPr lang="en-US" sz="1400" dirty="0">
                <a:solidFill>
                  <a:schemeClr val="tx1"/>
                </a:solidFill>
              </a:rPr>
              <a:t>Visibly identified in safety vests</a:t>
            </a:r>
            <a:endParaRPr lang="en-US" sz="1400" dirty="0"/>
          </a:p>
        </p:txBody>
      </p:sp>
      <p:sp>
        <p:nvSpPr>
          <p:cNvPr id="19" name="card_40"/>
          <p:cNvSpPr/>
          <p:nvPr/>
        </p:nvSpPr>
        <p:spPr>
          <a:xfrm>
            <a:off x="4663440" y="2880360"/>
            <a:ext cx="4023360" cy="1508760"/>
          </a:xfrm>
          <a:prstGeom prst="rect">
            <a:avLst/>
          </a:prstGeom>
          <a:solidFill>
            <a:schemeClr val="bg2"/>
          </a:solidFill>
          <a:ln w="12700">
            <a:solidFill>
              <a:schemeClr val="bg2"/>
            </a:solidFill>
            <a:prstDash val="solid"/>
          </a:ln>
        </p:spPr>
        <p:txBody>
          <a:bodyPr/>
          <a:lstStyle/>
          <a:p>
            <a:endParaRPr lang="en-US"/>
          </a:p>
        </p:txBody>
      </p:sp>
      <p:sp>
        <p:nvSpPr>
          <p:cNvPr id="20" name="iconbg_41"/>
          <p:cNvSpPr/>
          <p:nvPr/>
        </p:nvSpPr>
        <p:spPr>
          <a:xfrm>
            <a:off x="4846320" y="306324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21" name="icon_42" descr="preencoded.png"/>
          <p:cNvPicPr>
            <a:picLocks noChangeAspect="1"/>
          </p:cNvPicPr>
          <p:nvPr/>
        </p:nvPicPr>
        <p:blipFill>
          <a:blip r:embed="rId6"/>
          <a:stretch>
            <a:fillRect/>
          </a:stretch>
        </p:blipFill>
        <p:spPr>
          <a:xfrm>
            <a:off x="4956048" y="3172968"/>
            <a:ext cx="237744" cy="237744"/>
          </a:xfrm>
          <a:prstGeom prst="rect">
            <a:avLst/>
          </a:prstGeom>
        </p:spPr>
      </p:pic>
      <p:sp>
        <p:nvSpPr>
          <p:cNvPr id="22" name="cardtitle_43"/>
          <p:cNvSpPr txBox="1"/>
          <p:nvPr/>
        </p:nvSpPr>
        <p:spPr>
          <a:xfrm>
            <a:off x="4846320" y="363016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Assistant Instructors</a:t>
            </a:r>
            <a:endParaRPr lang="en-US" sz="1500" dirty="0"/>
          </a:p>
        </p:txBody>
      </p:sp>
      <p:sp>
        <p:nvSpPr>
          <p:cNvPr id="23" name="cardbody_44"/>
          <p:cNvSpPr txBox="1"/>
          <p:nvPr/>
        </p:nvSpPr>
        <p:spPr>
          <a:xfrm>
            <a:off x="4846320" y="4014216"/>
            <a:ext cx="3657600" cy="237744"/>
          </a:xfrm>
          <a:prstGeom prst="rect">
            <a:avLst/>
          </a:prstGeom>
          <a:noFill/>
          <a:ln/>
        </p:spPr>
        <p:txBody>
          <a:bodyPr wrap="square" lIns="0" tIns="0" rIns="0" bIns="0" rtlCol="0" anchor="t"/>
          <a:lstStyle/>
          <a:p>
            <a:pPr marL="0" indent="0">
              <a:buNone/>
            </a:pPr>
            <a:r>
              <a:rPr lang="en-US" sz="1400" dirty="0">
                <a:solidFill>
                  <a:schemeClr val="tx1"/>
                </a:solidFill>
              </a:rPr>
              <a:t>Support small group stations and coaching</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Classroom Safety Protocols</a:t>
            </a:r>
            <a:endParaRPr lang="en-US" sz="2800" dirty="0"/>
          </a:p>
        </p:txBody>
      </p:sp>
      <p:sp>
        <p:nvSpPr>
          <p:cNvPr id="4" name="num_45"/>
          <p:cNvSpPr/>
          <p:nvPr/>
        </p:nvSpPr>
        <p:spPr>
          <a:xfrm>
            <a:off x="457200" y="120700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5" name="numtxt_46"/>
          <p:cNvSpPr txBox="1"/>
          <p:nvPr/>
        </p:nvSpPr>
        <p:spPr>
          <a:xfrm>
            <a:off x="457200" y="120700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6" name="step_47"/>
          <p:cNvSpPr txBox="1"/>
          <p:nvPr/>
        </p:nvSpPr>
        <p:spPr>
          <a:xfrm>
            <a:off x="932688" y="1097280"/>
            <a:ext cx="7754112" cy="713232"/>
          </a:xfrm>
          <a:prstGeom prst="rect">
            <a:avLst/>
          </a:prstGeom>
          <a:noFill/>
          <a:ln/>
        </p:spPr>
        <p:txBody>
          <a:bodyPr wrap="square" lIns="0" tIns="0" rIns="0" bIns="0" rtlCol="0" anchor="ctr"/>
          <a:lstStyle/>
          <a:p>
            <a:pPr marL="0" indent="0">
              <a:buNone/>
            </a:pPr>
            <a:r>
              <a:rPr lang="en-US" sz="1500" b="1" dirty="0">
                <a:solidFill>
                  <a:schemeClr val="tx1"/>
                </a:solidFill>
              </a:rPr>
              <a:t>Chamber flags required</a:t>
            </a:r>
            <a:endParaRPr lang="en-US" sz="1500" dirty="0"/>
          </a:p>
          <a:p>
            <a:pPr marL="0" indent="0">
              <a:buNone/>
            </a:pPr>
            <a:r>
              <a:rPr lang="en-US" sz="1300" dirty="0">
                <a:solidFill>
                  <a:schemeClr val="accent3"/>
                </a:solidFill>
              </a:rPr>
              <a:t>Bright orange or yellow so there is no question the chamber is SAFE and EMPTY</a:t>
            </a:r>
            <a:endParaRPr lang="en-US" sz="1500" dirty="0"/>
          </a:p>
        </p:txBody>
      </p:sp>
      <p:sp>
        <p:nvSpPr>
          <p:cNvPr id="7" name="num_48"/>
          <p:cNvSpPr/>
          <p:nvPr/>
        </p:nvSpPr>
        <p:spPr>
          <a:xfrm>
            <a:off x="457200" y="192024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8" name="numtxt_49"/>
          <p:cNvSpPr txBox="1"/>
          <p:nvPr/>
        </p:nvSpPr>
        <p:spPr>
          <a:xfrm>
            <a:off x="457200" y="192024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9" name="step_50"/>
          <p:cNvSpPr txBox="1"/>
          <p:nvPr/>
        </p:nvSpPr>
        <p:spPr>
          <a:xfrm>
            <a:off x="932688" y="1810512"/>
            <a:ext cx="7754112" cy="713232"/>
          </a:xfrm>
          <a:prstGeom prst="rect">
            <a:avLst/>
          </a:prstGeom>
          <a:noFill/>
          <a:ln/>
        </p:spPr>
        <p:txBody>
          <a:bodyPr wrap="square" lIns="0" tIns="0" rIns="0" bIns="0" rtlCol="0" anchor="ctr"/>
          <a:lstStyle/>
          <a:p>
            <a:pPr marL="0" indent="0">
              <a:buNone/>
            </a:pPr>
            <a:r>
              <a:rPr lang="en-US" sz="1500" b="1" dirty="0">
                <a:solidFill>
                  <a:schemeClr val="tx1"/>
                </a:solidFill>
              </a:rPr>
              <a:t>Rifles secured in cases</a:t>
            </a:r>
            <a:endParaRPr lang="en-US" sz="1500" dirty="0"/>
          </a:p>
          <a:p>
            <a:pPr marL="0" indent="0">
              <a:buNone/>
            </a:pPr>
            <a:r>
              <a:rPr lang="en-US" sz="1300" dirty="0">
                <a:solidFill>
                  <a:schemeClr val="accent3"/>
                </a:solidFill>
              </a:rPr>
              <a:t>Trigger locks or chamber locks. Locked hard cases are fine with flags visible when opened</a:t>
            </a:r>
            <a:endParaRPr lang="en-US" sz="1500" dirty="0"/>
          </a:p>
        </p:txBody>
      </p:sp>
      <p:sp>
        <p:nvSpPr>
          <p:cNvPr id="10" name="num_51"/>
          <p:cNvSpPr/>
          <p:nvPr/>
        </p:nvSpPr>
        <p:spPr>
          <a:xfrm>
            <a:off x="457200" y="263347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1" name="numtxt_52"/>
          <p:cNvSpPr txBox="1"/>
          <p:nvPr/>
        </p:nvSpPr>
        <p:spPr>
          <a:xfrm>
            <a:off x="457200" y="263347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2" name="step_53"/>
          <p:cNvSpPr txBox="1"/>
          <p:nvPr/>
        </p:nvSpPr>
        <p:spPr>
          <a:xfrm>
            <a:off x="932688" y="2523744"/>
            <a:ext cx="7754112" cy="713232"/>
          </a:xfrm>
          <a:prstGeom prst="rect">
            <a:avLst/>
          </a:prstGeom>
          <a:noFill/>
          <a:ln/>
        </p:spPr>
        <p:txBody>
          <a:bodyPr wrap="square" lIns="0" tIns="0" rIns="0" bIns="0" rtlCol="0" anchor="ctr"/>
          <a:lstStyle/>
          <a:p>
            <a:pPr marL="0" indent="0">
              <a:buNone/>
            </a:pPr>
            <a:r>
              <a:rPr lang="en-US" sz="1500" b="1" dirty="0">
                <a:solidFill>
                  <a:schemeClr val="tx1"/>
                </a:solidFill>
              </a:rPr>
              <a:t>Designated Safety Personnel</a:t>
            </a:r>
            <a:endParaRPr lang="en-US" sz="1500" dirty="0"/>
          </a:p>
          <a:p>
            <a:pPr marL="0" indent="0">
              <a:buNone/>
            </a:pPr>
            <a:r>
              <a:rPr lang="en-US" sz="1300" dirty="0">
                <a:solidFill>
                  <a:schemeClr val="accent3"/>
                </a:solidFill>
              </a:rPr>
              <a:t>Wear safety vests. Their sole job is to observe, act immediately and report violations</a:t>
            </a:r>
            <a:endParaRPr lang="en-US" sz="1500" dirty="0"/>
          </a:p>
        </p:txBody>
      </p:sp>
      <p:sp>
        <p:nvSpPr>
          <p:cNvPr id="13" name="num_54"/>
          <p:cNvSpPr/>
          <p:nvPr/>
        </p:nvSpPr>
        <p:spPr>
          <a:xfrm>
            <a:off x="457200" y="334670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4" name="numtxt_55"/>
          <p:cNvSpPr txBox="1"/>
          <p:nvPr/>
        </p:nvSpPr>
        <p:spPr>
          <a:xfrm>
            <a:off x="457200" y="334670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5" name="step_56"/>
          <p:cNvSpPr txBox="1"/>
          <p:nvPr/>
        </p:nvSpPr>
        <p:spPr>
          <a:xfrm>
            <a:off x="932688" y="3236976"/>
            <a:ext cx="7754112" cy="713232"/>
          </a:xfrm>
          <a:prstGeom prst="rect">
            <a:avLst/>
          </a:prstGeom>
          <a:noFill/>
          <a:ln/>
        </p:spPr>
        <p:txBody>
          <a:bodyPr wrap="square" lIns="0" tIns="0" rIns="0" bIns="0" rtlCol="0" anchor="ctr"/>
          <a:lstStyle/>
          <a:p>
            <a:pPr marL="0" indent="0">
              <a:buNone/>
            </a:pPr>
            <a:r>
              <a:rPr lang="en-US" sz="1500" b="1" dirty="0">
                <a:solidFill>
                  <a:schemeClr val="tx1"/>
                </a:solidFill>
              </a:rPr>
              <a:t>Students checked for live ammunition</a:t>
            </a:r>
            <a:endParaRPr lang="en-US" sz="1500" dirty="0"/>
          </a:p>
          <a:p>
            <a:pPr marL="0" indent="0">
              <a:buNone/>
            </a:pPr>
            <a:r>
              <a:rPr lang="en-US" sz="1300" dirty="0">
                <a:solidFill>
                  <a:schemeClr val="accent3"/>
                </a:solidFill>
              </a:rPr>
              <a:t>Pistol, rifle and on their person</a:t>
            </a:r>
            <a:endParaRPr lang="en-US" sz="1500" dirty="0"/>
          </a:p>
        </p:txBody>
      </p:sp>
      <p:sp>
        <p:nvSpPr>
          <p:cNvPr id="16" name="num_57"/>
          <p:cNvSpPr/>
          <p:nvPr/>
        </p:nvSpPr>
        <p:spPr>
          <a:xfrm>
            <a:off x="457200" y="405993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7" name="numtxt_58"/>
          <p:cNvSpPr txBox="1"/>
          <p:nvPr/>
        </p:nvSpPr>
        <p:spPr>
          <a:xfrm>
            <a:off x="457200" y="405993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8" name="step_59"/>
          <p:cNvSpPr txBox="1"/>
          <p:nvPr/>
        </p:nvSpPr>
        <p:spPr>
          <a:xfrm>
            <a:off x="932688" y="3950208"/>
            <a:ext cx="7754112" cy="713232"/>
          </a:xfrm>
          <a:prstGeom prst="rect">
            <a:avLst/>
          </a:prstGeom>
          <a:noFill/>
          <a:ln/>
        </p:spPr>
        <p:txBody>
          <a:bodyPr wrap="square" lIns="0" tIns="0" rIns="0" bIns="0" rtlCol="0" anchor="ctr"/>
          <a:lstStyle/>
          <a:p>
            <a:pPr marL="0" indent="0">
              <a:buNone/>
            </a:pPr>
            <a:r>
              <a:rPr lang="en-US" sz="1500" b="1" dirty="0">
                <a:solidFill>
                  <a:schemeClr val="tx1"/>
                </a:solidFill>
              </a:rPr>
              <a:t>Instructors checked for live ammunition</a:t>
            </a:r>
            <a:endParaRPr lang="en-US" sz="1500" dirty="0"/>
          </a:p>
          <a:p>
            <a:pPr marL="0" indent="0">
              <a:buNone/>
            </a:pPr>
            <a:r>
              <a:rPr lang="en-US" sz="1300" dirty="0">
                <a:solidFill>
                  <a:schemeClr val="accent3"/>
                </a:solidFill>
              </a:rPr>
              <a:t>Sidearms secured during classroom exercises</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Classroom Safety Protocols (continued)</a:t>
            </a:r>
            <a:endParaRPr lang="en-US" sz="2800" dirty="0"/>
          </a:p>
        </p:txBody>
      </p:sp>
      <p:sp>
        <p:nvSpPr>
          <p:cNvPr id="4" name="num_60"/>
          <p:cNvSpPr/>
          <p:nvPr/>
        </p:nvSpPr>
        <p:spPr>
          <a:xfrm>
            <a:off x="457200" y="130759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5" name="numtxt_61"/>
          <p:cNvSpPr txBox="1"/>
          <p:nvPr/>
        </p:nvSpPr>
        <p:spPr>
          <a:xfrm>
            <a:off x="457200" y="130759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6" name="step_62"/>
          <p:cNvSpPr txBox="1"/>
          <p:nvPr/>
        </p:nvSpPr>
        <p:spPr>
          <a:xfrm>
            <a:off x="932688" y="1143000"/>
            <a:ext cx="7754112" cy="822960"/>
          </a:xfrm>
          <a:prstGeom prst="rect">
            <a:avLst/>
          </a:prstGeom>
          <a:noFill/>
          <a:ln/>
        </p:spPr>
        <p:txBody>
          <a:bodyPr wrap="square" lIns="0" tIns="0" rIns="0" bIns="0" rtlCol="0" anchor="ctr"/>
          <a:lstStyle/>
          <a:p>
            <a:pPr marL="0" indent="0">
              <a:buNone/>
            </a:pPr>
            <a:r>
              <a:rPr lang="en-US" sz="1500" b="1" dirty="0">
                <a:solidFill>
                  <a:schemeClr val="tx1"/>
                </a:solidFill>
              </a:rPr>
              <a:t>One way in, one way out</a:t>
            </a:r>
            <a:endParaRPr lang="en-US" sz="1500" dirty="0"/>
          </a:p>
          <a:p>
            <a:pPr marL="0" indent="0">
              <a:buNone/>
            </a:pPr>
            <a:r>
              <a:rPr lang="en-US" sz="1300" dirty="0">
                <a:solidFill>
                  <a:schemeClr val="accent3"/>
                </a:solidFill>
              </a:rPr>
              <a:t>Safety personnel funnel everyone through a single checkpoint and own overall safety of the classroom and range</a:t>
            </a:r>
            <a:endParaRPr lang="en-US" sz="1500" dirty="0"/>
          </a:p>
        </p:txBody>
      </p:sp>
      <p:sp>
        <p:nvSpPr>
          <p:cNvPr id="7" name="num_63"/>
          <p:cNvSpPr/>
          <p:nvPr/>
        </p:nvSpPr>
        <p:spPr>
          <a:xfrm>
            <a:off x="457200" y="213055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8" name="numtxt_64"/>
          <p:cNvSpPr txBox="1"/>
          <p:nvPr/>
        </p:nvSpPr>
        <p:spPr>
          <a:xfrm>
            <a:off x="457200" y="213055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7</a:t>
            </a:r>
            <a:endParaRPr lang="en-US" sz="1300" dirty="0"/>
          </a:p>
        </p:txBody>
      </p:sp>
      <p:sp>
        <p:nvSpPr>
          <p:cNvPr id="9" name="step_65"/>
          <p:cNvSpPr txBox="1"/>
          <p:nvPr/>
        </p:nvSpPr>
        <p:spPr>
          <a:xfrm>
            <a:off x="932688" y="1965960"/>
            <a:ext cx="7754112" cy="822960"/>
          </a:xfrm>
          <a:prstGeom prst="rect">
            <a:avLst/>
          </a:prstGeom>
          <a:noFill/>
          <a:ln/>
        </p:spPr>
        <p:txBody>
          <a:bodyPr wrap="square" lIns="0" tIns="0" rIns="0" bIns="0" rtlCol="0" anchor="ctr"/>
          <a:lstStyle/>
          <a:p>
            <a:pPr marL="0" indent="0">
              <a:buNone/>
            </a:pPr>
            <a:r>
              <a:rPr lang="en-US" sz="1500" b="1" dirty="0">
                <a:solidFill>
                  <a:schemeClr val="tx1"/>
                </a:solidFill>
              </a:rPr>
              <a:t>Incident Action Plan always in place</a:t>
            </a:r>
            <a:endParaRPr lang="en-US" sz="1500" dirty="0"/>
          </a:p>
          <a:p>
            <a:pPr marL="0" indent="0">
              <a:buNone/>
            </a:pPr>
            <a:r>
              <a:rPr lang="en-US" sz="1300" dirty="0">
                <a:solidFill>
                  <a:schemeClr val="accent3"/>
                </a:solidFill>
              </a:rPr>
              <a:t>For all firearms training, dry or live, reviewed with all personnel by the lead instructor</a:t>
            </a:r>
            <a:endParaRPr lang="en-US" sz="1500" dirty="0"/>
          </a:p>
        </p:txBody>
      </p:sp>
      <p:sp>
        <p:nvSpPr>
          <p:cNvPr id="10" name="num_66"/>
          <p:cNvSpPr/>
          <p:nvPr/>
        </p:nvSpPr>
        <p:spPr>
          <a:xfrm>
            <a:off x="457200" y="295351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1" name="numtxt_67"/>
          <p:cNvSpPr txBox="1"/>
          <p:nvPr/>
        </p:nvSpPr>
        <p:spPr>
          <a:xfrm>
            <a:off x="457200" y="295351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8</a:t>
            </a:r>
            <a:endParaRPr lang="en-US" sz="1300" dirty="0"/>
          </a:p>
        </p:txBody>
      </p:sp>
      <p:sp>
        <p:nvSpPr>
          <p:cNvPr id="12" name="step_68"/>
          <p:cNvSpPr txBox="1"/>
          <p:nvPr/>
        </p:nvSpPr>
        <p:spPr>
          <a:xfrm>
            <a:off x="932688" y="2788920"/>
            <a:ext cx="7754112" cy="822960"/>
          </a:xfrm>
          <a:prstGeom prst="rect">
            <a:avLst/>
          </a:prstGeom>
          <a:noFill/>
          <a:ln/>
        </p:spPr>
        <p:txBody>
          <a:bodyPr wrap="square" lIns="0" tIns="0" rIns="0" bIns="0" rtlCol="0" anchor="ctr"/>
          <a:lstStyle/>
          <a:p>
            <a:pPr marL="0" indent="0">
              <a:buNone/>
            </a:pPr>
            <a:r>
              <a:rPr lang="en-US" sz="1500" b="1" dirty="0">
                <a:solidFill>
                  <a:schemeClr val="tx1"/>
                </a:solidFill>
              </a:rPr>
              <a:t>Signed safety rules</a:t>
            </a:r>
            <a:endParaRPr lang="en-US" sz="1500" dirty="0"/>
          </a:p>
          <a:p>
            <a:pPr marL="0" indent="0">
              <a:buNone/>
            </a:pPr>
            <a:r>
              <a:rPr lang="en-US" sz="1300" dirty="0">
                <a:solidFill>
                  <a:schemeClr val="accent3"/>
                </a:solidFill>
              </a:rPr>
              <a:t>Lead instructor reviews the rules and every student signs</a:t>
            </a:r>
            <a:endParaRPr lang="en-US" sz="1500" dirty="0"/>
          </a:p>
        </p:txBody>
      </p:sp>
      <p:sp>
        <p:nvSpPr>
          <p:cNvPr id="13" name="num_69"/>
          <p:cNvSpPr/>
          <p:nvPr/>
        </p:nvSpPr>
        <p:spPr>
          <a:xfrm>
            <a:off x="457200" y="377647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4" name="numtxt_70"/>
          <p:cNvSpPr txBox="1"/>
          <p:nvPr/>
        </p:nvSpPr>
        <p:spPr>
          <a:xfrm>
            <a:off x="457200" y="377647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9</a:t>
            </a:r>
            <a:endParaRPr lang="en-US" sz="1300" dirty="0"/>
          </a:p>
        </p:txBody>
      </p:sp>
      <p:sp>
        <p:nvSpPr>
          <p:cNvPr id="15" name="step_71"/>
          <p:cNvSpPr txBox="1"/>
          <p:nvPr/>
        </p:nvSpPr>
        <p:spPr>
          <a:xfrm>
            <a:off x="932688" y="3611880"/>
            <a:ext cx="7754112" cy="822960"/>
          </a:xfrm>
          <a:prstGeom prst="rect">
            <a:avLst/>
          </a:prstGeom>
          <a:noFill/>
          <a:ln/>
        </p:spPr>
        <p:txBody>
          <a:bodyPr wrap="square" lIns="0" tIns="0" rIns="0" bIns="0" rtlCol="0" anchor="ctr"/>
          <a:lstStyle/>
          <a:p>
            <a:pPr marL="0" indent="0">
              <a:buNone/>
            </a:pPr>
            <a:r>
              <a:rPr lang="en-US" sz="1500" b="1" dirty="0">
                <a:solidFill>
                  <a:schemeClr val="tx1"/>
                </a:solidFill>
              </a:rPr>
              <a:t>Designated loading and unloading areas</a:t>
            </a:r>
            <a:endParaRPr lang="en-US" sz="1500" dirty="0"/>
          </a:p>
          <a:p>
            <a:pPr marL="0" indent="0">
              <a:buNone/>
            </a:pPr>
            <a:r>
              <a:rPr lang="en-US" sz="1300" dirty="0">
                <a:solidFill>
                  <a:schemeClr val="accent3"/>
                </a:solidFill>
              </a:rPr>
              <a:t>Chosen in each room used for dry drills</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Four Cardinal Rules of Firearms Safety</a:t>
            </a:r>
            <a:endParaRPr lang="en-US" sz="2800" dirty="0"/>
          </a:p>
        </p:txBody>
      </p:sp>
      <p:sp>
        <p:nvSpPr>
          <p:cNvPr id="4" name="callout_72"/>
          <p:cNvSpPr/>
          <p:nvPr/>
        </p:nvSpPr>
        <p:spPr>
          <a:xfrm>
            <a:off x="457200" y="1097280"/>
            <a:ext cx="8229600" cy="502920"/>
          </a:xfrm>
          <a:prstGeom prst="rect">
            <a:avLst/>
          </a:prstGeom>
          <a:solidFill>
            <a:schemeClr val="accent1"/>
          </a:solidFill>
          <a:ln w="12700">
            <a:solidFill>
              <a:schemeClr val="accent1"/>
            </a:solidFill>
            <a:prstDash val="solid"/>
          </a:ln>
        </p:spPr>
        <p:txBody>
          <a:bodyPr/>
          <a:lstStyle/>
          <a:p>
            <a:endParaRPr lang="en-US"/>
          </a:p>
        </p:txBody>
      </p:sp>
      <p:sp>
        <p:nvSpPr>
          <p:cNvPr id="5" name="callouttxt_73"/>
          <p:cNvSpPr txBox="1"/>
          <p:nvPr/>
        </p:nvSpPr>
        <p:spPr>
          <a:xfrm>
            <a:off x="685800" y="1097280"/>
            <a:ext cx="7772400" cy="502920"/>
          </a:xfrm>
          <a:prstGeom prst="rect">
            <a:avLst/>
          </a:prstGeom>
          <a:noFill/>
          <a:ln/>
        </p:spPr>
        <p:txBody>
          <a:bodyPr wrap="square" lIns="0" tIns="0" rIns="0" bIns="0" rtlCol="0" anchor="ctr"/>
          <a:lstStyle/>
          <a:p>
            <a:pPr marL="0" indent="0">
              <a:buNone/>
            </a:pPr>
            <a:r>
              <a:rPr lang="en-US" sz="1600" b="1" dirty="0">
                <a:solidFill>
                  <a:schemeClr val="bg1"/>
                </a:solidFill>
              </a:rPr>
              <a:t>TREAT ALL WEAPONS AS LOADED WEAPONS</a:t>
            </a:r>
            <a:endParaRPr lang="en-US" sz="1600" dirty="0"/>
          </a:p>
        </p:txBody>
      </p:sp>
      <p:sp>
        <p:nvSpPr>
          <p:cNvPr id="6" name="card_74"/>
          <p:cNvSpPr/>
          <p:nvPr/>
        </p:nvSpPr>
        <p:spPr>
          <a:xfrm>
            <a:off x="457200" y="1783080"/>
            <a:ext cx="1920240" cy="2788920"/>
          </a:xfrm>
          <a:prstGeom prst="rect">
            <a:avLst/>
          </a:prstGeom>
          <a:solidFill>
            <a:schemeClr val="bg2"/>
          </a:solidFill>
          <a:ln w="12700">
            <a:solidFill>
              <a:schemeClr val="bg2"/>
            </a:solidFill>
            <a:prstDash val="solid"/>
          </a:ln>
        </p:spPr>
        <p:txBody>
          <a:bodyPr/>
          <a:lstStyle/>
          <a:p>
            <a:endParaRPr lang="en-US"/>
          </a:p>
        </p:txBody>
      </p:sp>
      <p:sp>
        <p:nvSpPr>
          <p:cNvPr id="7" name="num_75"/>
          <p:cNvSpPr/>
          <p:nvPr/>
        </p:nvSpPr>
        <p:spPr>
          <a:xfrm>
            <a:off x="640080" y="1965960"/>
            <a:ext cx="420624" cy="420624"/>
          </a:xfrm>
          <a:prstGeom prst="ellipse">
            <a:avLst/>
          </a:prstGeom>
          <a:solidFill>
            <a:schemeClr val="tx2"/>
          </a:solidFill>
          <a:ln w="12700">
            <a:solidFill>
              <a:schemeClr val="tx2"/>
            </a:solidFill>
            <a:prstDash val="solid"/>
          </a:ln>
        </p:spPr>
        <p:txBody>
          <a:bodyPr/>
          <a:lstStyle/>
          <a:p>
            <a:endParaRPr lang="en-US"/>
          </a:p>
        </p:txBody>
      </p:sp>
      <p:sp>
        <p:nvSpPr>
          <p:cNvPr id="8" name="numtxt_76"/>
          <p:cNvSpPr txBox="1"/>
          <p:nvPr/>
        </p:nvSpPr>
        <p:spPr>
          <a:xfrm>
            <a:off x="640080" y="196596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1</a:t>
            </a:r>
            <a:endParaRPr lang="en-US" sz="1600" dirty="0"/>
          </a:p>
        </p:txBody>
      </p:sp>
      <p:sp>
        <p:nvSpPr>
          <p:cNvPr id="9" name="cardbody_77"/>
          <p:cNvSpPr txBox="1"/>
          <p:nvPr/>
        </p:nvSpPr>
        <p:spPr>
          <a:xfrm>
            <a:off x="640080" y="2514600"/>
            <a:ext cx="1554480" cy="1920240"/>
          </a:xfrm>
          <a:prstGeom prst="rect">
            <a:avLst/>
          </a:prstGeom>
          <a:noFill/>
          <a:ln/>
        </p:spPr>
        <p:txBody>
          <a:bodyPr wrap="square" lIns="0" tIns="0" rIns="0" bIns="0" rtlCol="0" anchor="t"/>
          <a:lstStyle/>
          <a:p>
            <a:pPr marL="0" indent="0">
              <a:buNone/>
            </a:pPr>
            <a:r>
              <a:rPr lang="en-US" sz="1300" dirty="0">
                <a:solidFill>
                  <a:schemeClr val="tx1"/>
                </a:solidFill>
              </a:rPr>
              <a:t>All firearms are always considered loaded until physically and visually checked. Even then, treat them as loaded.</a:t>
            </a:r>
            <a:endParaRPr lang="en-US" sz="1300" dirty="0"/>
          </a:p>
        </p:txBody>
      </p:sp>
      <p:sp>
        <p:nvSpPr>
          <p:cNvPr id="10" name="card_78"/>
          <p:cNvSpPr/>
          <p:nvPr/>
        </p:nvSpPr>
        <p:spPr>
          <a:xfrm>
            <a:off x="2560320" y="1783080"/>
            <a:ext cx="1920240" cy="2788920"/>
          </a:xfrm>
          <a:prstGeom prst="rect">
            <a:avLst/>
          </a:prstGeom>
          <a:solidFill>
            <a:schemeClr val="bg2"/>
          </a:solidFill>
          <a:ln w="12700">
            <a:solidFill>
              <a:schemeClr val="bg2"/>
            </a:solidFill>
            <a:prstDash val="solid"/>
          </a:ln>
        </p:spPr>
        <p:txBody>
          <a:bodyPr/>
          <a:lstStyle/>
          <a:p>
            <a:endParaRPr lang="en-US"/>
          </a:p>
        </p:txBody>
      </p:sp>
      <p:sp>
        <p:nvSpPr>
          <p:cNvPr id="11" name="num_79"/>
          <p:cNvSpPr/>
          <p:nvPr/>
        </p:nvSpPr>
        <p:spPr>
          <a:xfrm>
            <a:off x="2743200" y="1965960"/>
            <a:ext cx="420624" cy="420624"/>
          </a:xfrm>
          <a:prstGeom prst="ellipse">
            <a:avLst/>
          </a:prstGeom>
          <a:solidFill>
            <a:schemeClr val="tx2"/>
          </a:solidFill>
          <a:ln w="12700">
            <a:solidFill>
              <a:schemeClr val="tx2"/>
            </a:solidFill>
            <a:prstDash val="solid"/>
          </a:ln>
        </p:spPr>
        <p:txBody>
          <a:bodyPr/>
          <a:lstStyle/>
          <a:p>
            <a:endParaRPr lang="en-US"/>
          </a:p>
        </p:txBody>
      </p:sp>
      <p:sp>
        <p:nvSpPr>
          <p:cNvPr id="12" name="numtxt_80"/>
          <p:cNvSpPr txBox="1"/>
          <p:nvPr/>
        </p:nvSpPr>
        <p:spPr>
          <a:xfrm>
            <a:off x="2743200" y="196596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2</a:t>
            </a:r>
            <a:endParaRPr lang="en-US" sz="1600" dirty="0"/>
          </a:p>
        </p:txBody>
      </p:sp>
      <p:sp>
        <p:nvSpPr>
          <p:cNvPr id="13" name="cardbody_81"/>
          <p:cNvSpPr txBox="1"/>
          <p:nvPr/>
        </p:nvSpPr>
        <p:spPr>
          <a:xfrm>
            <a:off x="2743200" y="2514600"/>
            <a:ext cx="1554480" cy="1920240"/>
          </a:xfrm>
          <a:prstGeom prst="rect">
            <a:avLst/>
          </a:prstGeom>
          <a:noFill/>
          <a:ln/>
        </p:spPr>
        <p:txBody>
          <a:bodyPr wrap="square" lIns="0" tIns="0" rIns="0" bIns="0" rtlCol="0" anchor="t"/>
          <a:lstStyle/>
          <a:p>
            <a:pPr marL="0" indent="0">
              <a:buNone/>
            </a:pPr>
            <a:r>
              <a:rPr lang="en-US" sz="1300" dirty="0">
                <a:solidFill>
                  <a:schemeClr val="tx1"/>
                </a:solidFill>
              </a:rPr>
              <a:t>The muzzle NEVER points at anything you are not willing to destroy. Keep it in a safe direction so an unintentional discharge would not cause death or injury.</a:t>
            </a:r>
            <a:endParaRPr lang="en-US" sz="1300" dirty="0"/>
          </a:p>
        </p:txBody>
      </p:sp>
      <p:sp>
        <p:nvSpPr>
          <p:cNvPr id="14" name="card_82"/>
          <p:cNvSpPr/>
          <p:nvPr/>
        </p:nvSpPr>
        <p:spPr>
          <a:xfrm>
            <a:off x="4663440" y="1783080"/>
            <a:ext cx="1920240" cy="2788920"/>
          </a:xfrm>
          <a:prstGeom prst="rect">
            <a:avLst/>
          </a:prstGeom>
          <a:solidFill>
            <a:schemeClr val="bg2"/>
          </a:solidFill>
          <a:ln w="12700">
            <a:solidFill>
              <a:schemeClr val="bg2"/>
            </a:solidFill>
            <a:prstDash val="solid"/>
          </a:ln>
        </p:spPr>
        <p:txBody>
          <a:bodyPr/>
          <a:lstStyle/>
          <a:p>
            <a:endParaRPr lang="en-US"/>
          </a:p>
        </p:txBody>
      </p:sp>
      <p:sp>
        <p:nvSpPr>
          <p:cNvPr id="15" name="num_83"/>
          <p:cNvSpPr/>
          <p:nvPr/>
        </p:nvSpPr>
        <p:spPr>
          <a:xfrm>
            <a:off x="4846320" y="1965960"/>
            <a:ext cx="420624" cy="420624"/>
          </a:xfrm>
          <a:prstGeom prst="ellipse">
            <a:avLst/>
          </a:prstGeom>
          <a:solidFill>
            <a:schemeClr val="tx2"/>
          </a:solidFill>
          <a:ln w="12700">
            <a:solidFill>
              <a:schemeClr val="tx2"/>
            </a:solidFill>
            <a:prstDash val="solid"/>
          </a:ln>
        </p:spPr>
        <p:txBody>
          <a:bodyPr/>
          <a:lstStyle/>
          <a:p>
            <a:endParaRPr lang="en-US"/>
          </a:p>
        </p:txBody>
      </p:sp>
      <p:sp>
        <p:nvSpPr>
          <p:cNvPr id="16" name="numtxt_84"/>
          <p:cNvSpPr txBox="1"/>
          <p:nvPr/>
        </p:nvSpPr>
        <p:spPr>
          <a:xfrm>
            <a:off x="4846320" y="196596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3</a:t>
            </a:r>
            <a:endParaRPr lang="en-US" sz="1600" dirty="0"/>
          </a:p>
        </p:txBody>
      </p:sp>
      <p:sp>
        <p:nvSpPr>
          <p:cNvPr id="17" name="cardbody_85"/>
          <p:cNvSpPr txBox="1"/>
          <p:nvPr/>
        </p:nvSpPr>
        <p:spPr>
          <a:xfrm>
            <a:off x="4846320" y="2514600"/>
            <a:ext cx="1554480" cy="1920240"/>
          </a:xfrm>
          <a:prstGeom prst="rect">
            <a:avLst/>
          </a:prstGeom>
          <a:noFill/>
          <a:ln/>
        </p:spPr>
        <p:txBody>
          <a:bodyPr wrap="square" lIns="0" tIns="0" rIns="0" bIns="0" rtlCol="0" anchor="t"/>
          <a:lstStyle/>
          <a:p>
            <a:pPr marL="0" indent="0">
              <a:buNone/>
            </a:pPr>
            <a:r>
              <a:rPr lang="en-US" sz="1300" dirty="0">
                <a:solidFill>
                  <a:schemeClr val="tx1"/>
                </a:solidFill>
              </a:rPr>
              <a:t>Finger off the trigger and weapon on safe until the weapon is on target and the decision to fire has been made. Off target, off trigger.</a:t>
            </a:r>
            <a:endParaRPr lang="en-US" sz="1300" dirty="0"/>
          </a:p>
        </p:txBody>
      </p:sp>
      <p:sp>
        <p:nvSpPr>
          <p:cNvPr id="18" name="card_86"/>
          <p:cNvSpPr/>
          <p:nvPr/>
        </p:nvSpPr>
        <p:spPr>
          <a:xfrm>
            <a:off x="6766560" y="1783080"/>
            <a:ext cx="1920240" cy="2788920"/>
          </a:xfrm>
          <a:prstGeom prst="rect">
            <a:avLst/>
          </a:prstGeom>
          <a:solidFill>
            <a:schemeClr val="bg2"/>
          </a:solidFill>
          <a:ln w="12700">
            <a:solidFill>
              <a:schemeClr val="bg2"/>
            </a:solidFill>
            <a:prstDash val="solid"/>
          </a:ln>
        </p:spPr>
        <p:txBody>
          <a:bodyPr/>
          <a:lstStyle/>
          <a:p>
            <a:endParaRPr lang="en-US"/>
          </a:p>
        </p:txBody>
      </p:sp>
      <p:sp>
        <p:nvSpPr>
          <p:cNvPr id="19" name="num_87"/>
          <p:cNvSpPr/>
          <p:nvPr/>
        </p:nvSpPr>
        <p:spPr>
          <a:xfrm>
            <a:off x="6949440" y="1965960"/>
            <a:ext cx="420624" cy="420624"/>
          </a:xfrm>
          <a:prstGeom prst="ellipse">
            <a:avLst/>
          </a:prstGeom>
          <a:solidFill>
            <a:schemeClr val="tx2"/>
          </a:solidFill>
          <a:ln w="12700">
            <a:solidFill>
              <a:schemeClr val="tx2"/>
            </a:solidFill>
            <a:prstDash val="solid"/>
          </a:ln>
        </p:spPr>
        <p:txBody>
          <a:bodyPr/>
          <a:lstStyle/>
          <a:p>
            <a:endParaRPr lang="en-US"/>
          </a:p>
        </p:txBody>
      </p:sp>
      <p:sp>
        <p:nvSpPr>
          <p:cNvPr id="20" name="numtxt_88"/>
          <p:cNvSpPr txBox="1"/>
          <p:nvPr/>
        </p:nvSpPr>
        <p:spPr>
          <a:xfrm>
            <a:off x="6949440" y="196596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4</a:t>
            </a:r>
            <a:endParaRPr lang="en-US" sz="1600" dirty="0"/>
          </a:p>
        </p:txBody>
      </p:sp>
      <p:sp>
        <p:nvSpPr>
          <p:cNvPr id="21" name="cardbody_89"/>
          <p:cNvSpPr txBox="1"/>
          <p:nvPr/>
        </p:nvSpPr>
        <p:spPr>
          <a:xfrm>
            <a:off x="6949440" y="2514600"/>
            <a:ext cx="1554480" cy="1920240"/>
          </a:xfrm>
          <a:prstGeom prst="rect">
            <a:avLst/>
          </a:prstGeom>
          <a:noFill/>
          <a:ln/>
        </p:spPr>
        <p:txBody>
          <a:bodyPr wrap="square" lIns="0" tIns="0" rIns="0" bIns="0" rtlCol="0" anchor="t"/>
          <a:lstStyle/>
          <a:p>
            <a:pPr marL="0" indent="0">
              <a:buNone/>
            </a:pPr>
            <a:r>
              <a:rPr lang="en-US" sz="1300" dirty="0">
                <a:solidFill>
                  <a:schemeClr val="tx1"/>
                </a:solidFill>
              </a:rPr>
              <a:t>Be sure of your target AND what is beyond it.</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Chamber Flags and Additional Safety Protocols</a:t>
            </a:r>
            <a:endParaRPr lang="en-US" sz="2800" dirty="0"/>
          </a:p>
        </p:txBody>
      </p:sp>
      <p:sp>
        <p:nvSpPr>
          <p:cNvPr id="4" name="card_90"/>
          <p:cNvSpPr/>
          <p:nvPr/>
        </p:nvSpPr>
        <p:spPr>
          <a:xfrm>
            <a:off x="457200" y="1143000"/>
            <a:ext cx="3931920" cy="3429000"/>
          </a:xfrm>
          <a:prstGeom prst="rect">
            <a:avLst/>
          </a:prstGeom>
          <a:solidFill>
            <a:schemeClr val="bg2"/>
          </a:solidFill>
          <a:ln w="12700">
            <a:solidFill>
              <a:schemeClr val="bg2"/>
            </a:solidFill>
            <a:prstDash val="solid"/>
          </a:ln>
        </p:spPr>
        <p:txBody>
          <a:bodyPr/>
          <a:lstStyle/>
          <a:p>
            <a:endParaRPr lang="en-US"/>
          </a:p>
        </p:txBody>
      </p:sp>
      <p:sp>
        <p:nvSpPr>
          <p:cNvPr id="5" name="iconbg_91"/>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92"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93"/>
          <p:cNvSpPr txBox="1"/>
          <p:nvPr/>
        </p:nvSpPr>
        <p:spPr>
          <a:xfrm>
            <a:off x="640080" y="1892808"/>
            <a:ext cx="356616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Chamber Flags</a:t>
            </a:r>
            <a:endParaRPr lang="en-US" sz="1500" dirty="0"/>
          </a:p>
        </p:txBody>
      </p:sp>
      <p:sp>
        <p:nvSpPr>
          <p:cNvPr id="8" name="cardbody_94"/>
          <p:cNvSpPr txBox="1"/>
          <p:nvPr/>
        </p:nvSpPr>
        <p:spPr>
          <a:xfrm>
            <a:off x="640080" y="2276856"/>
            <a:ext cx="356616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Used whenever rifles are in racks or in cases</a:t>
            </a:r>
            <a:endParaRPr lang="en-US" sz="1400" dirty="0"/>
          </a:p>
          <a:p>
            <a:pPr marL="152400" indent="-152400">
              <a:spcAft>
                <a:spcPts val="600"/>
              </a:spcAft>
              <a:buSzPct val="100000"/>
              <a:buChar char="•"/>
            </a:pPr>
            <a:r>
              <a:rPr lang="en-US" sz="1400" dirty="0">
                <a:solidFill>
                  <a:schemeClr val="tx1"/>
                </a:solidFill>
              </a:rPr>
              <a:t>Used during classroom drills to demonstrate shooting positions</a:t>
            </a:r>
            <a:endParaRPr lang="en-US" sz="1400" dirty="0"/>
          </a:p>
          <a:p>
            <a:pPr marL="152400" indent="-152400">
              <a:spcAft>
                <a:spcPts val="600"/>
              </a:spcAft>
              <a:buSzPct val="100000"/>
              <a:buChar char="•"/>
            </a:pPr>
            <a:r>
              <a:rPr lang="en-US" sz="1400" dirty="0">
                <a:solidFill>
                  <a:schemeClr val="tx1"/>
                </a:solidFill>
              </a:rPr>
              <a:t>Used during the transition drill in the classroom</a:t>
            </a:r>
            <a:endParaRPr lang="en-US" sz="1400" dirty="0"/>
          </a:p>
        </p:txBody>
      </p:sp>
      <p:sp>
        <p:nvSpPr>
          <p:cNvPr id="9" name="card_95"/>
          <p:cNvSpPr/>
          <p:nvPr/>
        </p:nvSpPr>
        <p:spPr>
          <a:xfrm>
            <a:off x="4572000" y="1143000"/>
            <a:ext cx="4114800" cy="3429000"/>
          </a:xfrm>
          <a:prstGeom prst="rect">
            <a:avLst/>
          </a:prstGeom>
          <a:solidFill>
            <a:schemeClr val="bg2"/>
          </a:solidFill>
          <a:ln w="12700">
            <a:solidFill>
              <a:schemeClr val="bg2"/>
            </a:solidFill>
            <a:prstDash val="solid"/>
          </a:ln>
        </p:spPr>
        <p:txBody>
          <a:bodyPr/>
          <a:lstStyle/>
          <a:p>
            <a:endParaRPr lang="en-US"/>
          </a:p>
        </p:txBody>
      </p:sp>
      <p:sp>
        <p:nvSpPr>
          <p:cNvPr id="10" name="iconbg_96"/>
          <p:cNvSpPr/>
          <p:nvPr/>
        </p:nvSpPr>
        <p:spPr>
          <a:xfrm>
            <a:off x="47548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97" descr="preencoded.png"/>
          <p:cNvPicPr>
            <a:picLocks noChangeAspect="1"/>
          </p:cNvPicPr>
          <p:nvPr/>
        </p:nvPicPr>
        <p:blipFill>
          <a:blip r:embed="rId4"/>
          <a:stretch>
            <a:fillRect/>
          </a:stretch>
        </p:blipFill>
        <p:spPr>
          <a:xfrm>
            <a:off x="4864608" y="1435608"/>
            <a:ext cx="237744" cy="237744"/>
          </a:xfrm>
          <a:prstGeom prst="rect">
            <a:avLst/>
          </a:prstGeom>
        </p:spPr>
      </p:pic>
      <p:sp>
        <p:nvSpPr>
          <p:cNvPr id="12" name="cardtitle_98"/>
          <p:cNvSpPr txBox="1"/>
          <p:nvPr/>
        </p:nvSpPr>
        <p:spPr>
          <a:xfrm>
            <a:off x="4754880" y="1892808"/>
            <a:ext cx="374904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Additional Protocols</a:t>
            </a:r>
            <a:endParaRPr lang="en-US" sz="1500" dirty="0"/>
          </a:p>
        </p:txBody>
      </p:sp>
      <p:sp>
        <p:nvSpPr>
          <p:cNvPr id="13" name="cardbody_99"/>
          <p:cNvSpPr txBox="1"/>
          <p:nvPr/>
        </p:nvSpPr>
        <p:spPr>
          <a:xfrm>
            <a:off x="4754880" y="2276856"/>
            <a:ext cx="374904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The Laser Rule: treat the firearm as a laser that destroys everything in its path</a:t>
            </a:r>
            <a:endParaRPr lang="en-US" sz="1400" dirty="0"/>
          </a:p>
          <a:p>
            <a:pPr marL="152400" indent="-152400">
              <a:spcAft>
                <a:spcPts val="600"/>
              </a:spcAft>
              <a:buSzPct val="100000"/>
              <a:buChar char="•"/>
            </a:pPr>
            <a:r>
              <a:rPr lang="en-US" sz="1400" dirty="0">
                <a:solidFill>
                  <a:schemeClr val="tx1"/>
                </a:solidFill>
              </a:rPr>
              <a:t>Hearing and eye protection for everyone on the range. Foam plugs plus muffs strongly recommended for rifle</a:t>
            </a:r>
            <a:endParaRPr lang="en-US" sz="1400" dirty="0"/>
          </a:p>
          <a:p>
            <a:pPr marL="152400" indent="-152400">
              <a:spcAft>
                <a:spcPts val="600"/>
              </a:spcAft>
              <a:buSzPct val="100000"/>
              <a:buChar char="•"/>
            </a:pPr>
            <a:r>
              <a:rPr lang="en-US" sz="1400" dirty="0">
                <a:solidFill>
                  <a:schemeClr val="tx1"/>
                </a:solidFill>
              </a:rPr>
              <a:t>Eye protection must have side shields</a:t>
            </a:r>
            <a:endParaRPr lang="en-US" sz="1400" dirty="0"/>
          </a:p>
          <a:p>
            <a:pPr marL="152400" indent="-152400">
              <a:spcAft>
                <a:spcPts val="600"/>
              </a:spcAft>
              <a:buSzPct val="100000"/>
              <a:buChar char="•"/>
            </a:pPr>
            <a:r>
              <a:rPr lang="en-US" sz="1400" dirty="0">
                <a:solidFill>
                  <a:schemeClr val="tx1"/>
                </a:solidFill>
              </a:rPr>
              <a:t>Ball cap required. Worn backwards it helps prevent hot brass injury</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Historical Background</a:t>
            </a:r>
            <a:endParaRPr lang="en-US" sz="2800" dirty="0"/>
          </a:p>
        </p:txBody>
      </p:sp>
      <p:sp>
        <p:nvSpPr>
          <p:cNvPr id="4" name="tl_100"/>
          <p:cNvSpPr/>
          <p:nvPr/>
        </p:nvSpPr>
        <p:spPr>
          <a:xfrm>
            <a:off x="1280160" y="2148840"/>
            <a:ext cx="6583680" cy="0"/>
          </a:xfrm>
          <a:prstGeom prst="line">
            <a:avLst/>
          </a:prstGeom>
          <a:noFill/>
          <a:ln w="25400">
            <a:solidFill>
              <a:schemeClr val="accent6"/>
            </a:solidFill>
            <a:prstDash val="solid"/>
          </a:ln>
        </p:spPr>
        <p:txBody>
          <a:bodyPr/>
          <a:lstStyle/>
          <a:p>
            <a:endParaRPr lang="en-US"/>
          </a:p>
        </p:txBody>
      </p:sp>
      <p:sp>
        <p:nvSpPr>
          <p:cNvPr id="5" name="dot_101"/>
          <p:cNvSpPr/>
          <p:nvPr/>
        </p:nvSpPr>
        <p:spPr>
          <a:xfrm>
            <a:off x="1152144" y="2020824"/>
            <a:ext cx="256032" cy="256032"/>
          </a:xfrm>
          <a:prstGeom prst="ellipse">
            <a:avLst/>
          </a:prstGeom>
          <a:solidFill>
            <a:schemeClr val="accent1"/>
          </a:solidFill>
          <a:ln w="25400">
            <a:solidFill>
              <a:schemeClr val="bg1"/>
            </a:solidFill>
            <a:prstDash val="solid"/>
          </a:ln>
        </p:spPr>
        <p:txBody>
          <a:bodyPr/>
          <a:lstStyle/>
          <a:p>
            <a:endParaRPr lang="en-US"/>
          </a:p>
        </p:txBody>
      </p:sp>
      <p:sp>
        <p:nvSpPr>
          <p:cNvPr id="6" name="yr_102"/>
          <p:cNvSpPr txBox="1"/>
          <p:nvPr/>
        </p:nvSpPr>
        <p:spPr>
          <a:xfrm>
            <a:off x="457200" y="1325880"/>
            <a:ext cx="1645920" cy="548640"/>
          </a:xfrm>
          <a:prstGeom prst="rect">
            <a:avLst/>
          </a:prstGeom>
          <a:noFill/>
          <a:ln/>
        </p:spPr>
        <p:txBody>
          <a:bodyPr wrap="square" lIns="0" tIns="0" rIns="0" bIns="0" rtlCol="0" anchor="ctr"/>
          <a:lstStyle/>
          <a:p>
            <a:pPr marL="0" indent="0" algn="ctr">
              <a:buNone/>
            </a:pPr>
            <a:r>
              <a:rPr lang="en-US" sz="2600" b="1" dirty="0">
                <a:solidFill>
                  <a:schemeClr val="tx2"/>
                </a:solidFill>
                <a:latin typeface="Arial" pitchFamily="34" charset="0"/>
                <a:ea typeface="Arial" pitchFamily="34" charset="-122"/>
                <a:cs typeface="Arial" pitchFamily="34" charset="-120"/>
              </a:rPr>
              <a:t>1966</a:t>
            </a:r>
            <a:endParaRPr lang="en-US" sz="2600" dirty="0"/>
          </a:p>
        </p:txBody>
      </p:sp>
      <p:sp>
        <p:nvSpPr>
          <p:cNvPr id="7" name="ev_103"/>
          <p:cNvSpPr txBox="1"/>
          <p:nvPr/>
        </p:nvSpPr>
        <p:spPr>
          <a:xfrm>
            <a:off x="502920" y="2468880"/>
            <a:ext cx="1554480" cy="1371600"/>
          </a:xfrm>
          <a:prstGeom prst="rect">
            <a:avLst/>
          </a:prstGeom>
          <a:noFill/>
          <a:ln/>
        </p:spPr>
        <p:txBody>
          <a:bodyPr wrap="square" lIns="0" tIns="0" rIns="0" bIns="0" rtlCol="0" anchor="t"/>
          <a:lstStyle/>
          <a:p>
            <a:pPr marL="0" indent="0" algn="ctr">
              <a:buNone/>
            </a:pPr>
            <a:r>
              <a:rPr lang="en-US" sz="1200" b="1" dirty="0">
                <a:solidFill>
                  <a:schemeClr val="accent1"/>
                </a:solidFill>
              </a:rPr>
              <a:t>Aug 1</a:t>
            </a:r>
            <a:endParaRPr lang="en-US" sz="1200" dirty="0"/>
          </a:p>
          <a:p>
            <a:pPr marL="0" indent="0" algn="ctr">
              <a:buNone/>
            </a:pPr>
            <a:r>
              <a:rPr lang="en-US" sz="1300" dirty="0">
                <a:solidFill>
                  <a:schemeClr val="tx1"/>
                </a:solidFill>
              </a:rPr>
              <a:t>University of Texas Clock Tower shootings</a:t>
            </a:r>
            <a:endParaRPr lang="en-US" sz="1200" dirty="0"/>
          </a:p>
        </p:txBody>
      </p:sp>
      <p:sp>
        <p:nvSpPr>
          <p:cNvPr id="8" name="dot_104"/>
          <p:cNvSpPr/>
          <p:nvPr/>
        </p:nvSpPr>
        <p:spPr>
          <a:xfrm>
            <a:off x="2798064" y="2020824"/>
            <a:ext cx="256032" cy="256032"/>
          </a:xfrm>
          <a:prstGeom prst="ellipse">
            <a:avLst/>
          </a:prstGeom>
          <a:solidFill>
            <a:schemeClr val="accent1"/>
          </a:solidFill>
          <a:ln w="25400">
            <a:solidFill>
              <a:schemeClr val="bg1"/>
            </a:solidFill>
            <a:prstDash val="solid"/>
          </a:ln>
        </p:spPr>
        <p:txBody>
          <a:bodyPr/>
          <a:lstStyle/>
          <a:p>
            <a:endParaRPr lang="en-US"/>
          </a:p>
        </p:txBody>
      </p:sp>
      <p:sp>
        <p:nvSpPr>
          <p:cNvPr id="9" name="yr_105"/>
          <p:cNvSpPr txBox="1"/>
          <p:nvPr/>
        </p:nvSpPr>
        <p:spPr>
          <a:xfrm>
            <a:off x="2103120" y="1325880"/>
            <a:ext cx="1645920" cy="548640"/>
          </a:xfrm>
          <a:prstGeom prst="rect">
            <a:avLst/>
          </a:prstGeom>
          <a:noFill/>
          <a:ln/>
        </p:spPr>
        <p:txBody>
          <a:bodyPr wrap="square" lIns="0" tIns="0" rIns="0" bIns="0" rtlCol="0" anchor="ctr"/>
          <a:lstStyle/>
          <a:p>
            <a:pPr marL="0" indent="0" algn="ctr">
              <a:buNone/>
            </a:pPr>
            <a:r>
              <a:rPr lang="en-US" sz="2600" b="1" dirty="0">
                <a:solidFill>
                  <a:schemeClr val="tx2"/>
                </a:solidFill>
                <a:latin typeface="Arial" pitchFamily="34" charset="0"/>
                <a:ea typeface="Arial" pitchFamily="34" charset="-122"/>
                <a:cs typeface="Arial" pitchFamily="34" charset="-120"/>
              </a:rPr>
              <a:t>1986</a:t>
            </a:r>
            <a:endParaRPr lang="en-US" sz="2600" dirty="0"/>
          </a:p>
        </p:txBody>
      </p:sp>
      <p:sp>
        <p:nvSpPr>
          <p:cNvPr id="10" name="ev_106"/>
          <p:cNvSpPr txBox="1"/>
          <p:nvPr/>
        </p:nvSpPr>
        <p:spPr>
          <a:xfrm>
            <a:off x="2148840" y="2468880"/>
            <a:ext cx="1554480" cy="1371600"/>
          </a:xfrm>
          <a:prstGeom prst="rect">
            <a:avLst/>
          </a:prstGeom>
          <a:noFill/>
          <a:ln/>
        </p:spPr>
        <p:txBody>
          <a:bodyPr wrap="square" lIns="0" tIns="0" rIns="0" bIns="0" rtlCol="0" anchor="t"/>
          <a:lstStyle/>
          <a:p>
            <a:pPr marL="0" indent="0" algn="ctr">
              <a:buNone/>
            </a:pPr>
            <a:r>
              <a:rPr lang="en-US" sz="1200" b="1" dirty="0">
                <a:solidFill>
                  <a:schemeClr val="accent1"/>
                </a:solidFill>
              </a:rPr>
              <a:t>Apr 11</a:t>
            </a:r>
            <a:endParaRPr lang="en-US" sz="1200" dirty="0"/>
          </a:p>
          <a:p>
            <a:pPr marL="0" indent="0" algn="ctr">
              <a:buNone/>
            </a:pPr>
            <a:r>
              <a:rPr lang="en-US" sz="1300" dirty="0">
                <a:solidFill>
                  <a:schemeClr val="tx1"/>
                </a:solidFill>
              </a:rPr>
              <a:t>Miami shootout with federal agents</a:t>
            </a:r>
            <a:endParaRPr lang="en-US" sz="1200" dirty="0"/>
          </a:p>
        </p:txBody>
      </p:sp>
      <p:sp>
        <p:nvSpPr>
          <p:cNvPr id="11" name="dot_107"/>
          <p:cNvSpPr/>
          <p:nvPr/>
        </p:nvSpPr>
        <p:spPr>
          <a:xfrm>
            <a:off x="4443984" y="2020824"/>
            <a:ext cx="256032" cy="256032"/>
          </a:xfrm>
          <a:prstGeom prst="ellipse">
            <a:avLst/>
          </a:prstGeom>
          <a:solidFill>
            <a:schemeClr val="accent1"/>
          </a:solidFill>
          <a:ln w="25400">
            <a:solidFill>
              <a:schemeClr val="bg1"/>
            </a:solidFill>
            <a:prstDash val="solid"/>
          </a:ln>
        </p:spPr>
        <p:txBody>
          <a:bodyPr/>
          <a:lstStyle/>
          <a:p>
            <a:endParaRPr lang="en-US"/>
          </a:p>
        </p:txBody>
      </p:sp>
      <p:sp>
        <p:nvSpPr>
          <p:cNvPr id="12" name="yr_108"/>
          <p:cNvSpPr txBox="1"/>
          <p:nvPr/>
        </p:nvSpPr>
        <p:spPr>
          <a:xfrm>
            <a:off x="3749040" y="1325880"/>
            <a:ext cx="1645920" cy="548640"/>
          </a:xfrm>
          <a:prstGeom prst="rect">
            <a:avLst/>
          </a:prstGeom>
          <a:noFill/>
          <a:ln/>
        </p:spPr>
        <p:txBody>
          <a:bodyPr wrap="square" lIns="0" tIns="0" rIns="0" bIns="0" rtlCol="0" anchor="ctr"/>
          <a:lstStyle/>
          <a:p>
            <a:pPr marL="0" indent="0" algn="ctr">
              <a:buNone/>
            </a:pPr>
            <a:r>
              <a:rPr lang="en-US" sz="2600" b="1" dirty="0">
                <a:solidFill>
                  <a:schemeClr val="tx2"/>
                </a:solidFill>
                <a:latin typeface="Arial" pitchFamily="34" charset="0"/>
                <a:ea typeface="Arial" pitchFamily="34" charset="-122"/>
                <a:cs typeface="Arial" pitchFamily="34" charset="-120"/>
              </a:rPr>
              <a:t>1997</a:t>
            </a:r>
            <a:endParaRPr lang="en-US" sz="2600" dirty="0"/>
          </a:p>
        </p:txBody>
      </p:sp>
      <p:sp>
        <p:nvSpPr>
          <p:cNvPr id="13" name="ev_109"/>
          <p:cNvSpPr txBox="1"/>
          <p:nvPr/>
        </p:nvSpPr>
        <p:spPr>
          <a:xfrm>
            <a:off x="3794760" y="2468880"/>
            <a:ext cx="1554480" cy="1371600"/>
          </a:xfrm>
          <a:prstGeom prst="rect">
            <a:avLst/>
          </a:prstGeom>
          <a:noFill/>
          <a:ln/>
        </p:spPr>
        <p:txBody>
          <a:bodyPr wrap="square" lIns="0" tIns="0" rIns="0" bIns="0" rtlCol="0" anchor="t"/>
          <a:lstStyle/>
          <a:p>
            <a:pPr marL="0" indent="0" algn="ctr">
              <a:buNone/>
            </a:pPr>
            <a:r>
              <a:rPr lang="en-US" sz="1200" b="1" dirty="0">
                <a:solidFill>
                  <a:schemeClr val="accent1"/>
                </a:solidFill>
              </a:rPr>
              <a:t>Feb 28</a:t>
            </a:r>
            <a:endParaRPr lang="en-US" sz="1200" dirty="0"/>
          </a:p>
          <a:p>
            <a:pPr marL="0" indent="0" algn="ctr">
              <a:buNone/>
            </a:pPr>
            <a:r>
              <a:rPr lang="en-US" sz="1300" dirty="0">
                <a:solidFill>
                  <a:schemeClr val="tx1"/>
                </a:solidFill>
              </a:rPr>
              <a:t>North Hollywood bank shootout with police</a:t>
            </a:r>
            <a:endParaRPr lang="en-US" sz="1200" dirty="0"/>
          </a:p>
        </p:txBody>
      </p:sp>
      <p:sp>
        <p:nvSpPr>
          <p:cNvPr id="14" name="dot_110"/>
          <p:cNvSpPr/>
          <p:nvPr/>
        </p:nvSpPr>
        <p:spPr>
          <a:xfrm>
            <a:off x="6089904" y="2020824"/>
            <a:ext cx="256032" cy="256032"/>
          </a:xfrm>
          <a:prstGeom prst="ellipse">
            <a:avLst/>
          </a:prstGeom>
          <a:solidFill>
            <a:schemeClr val="accent1"/>
          </a:solidFill>
          <a:ln w="25400">
            <a:solidFill>
              <a:schemeClr val="bg1"/>
            </a:solidFill>
            <a:prstDash val="solid"/>
          </a:ln>
        </p:spPr>
        <p:txBody>
          <a:bodyPr/>
          <a:lstStyle/>
          <a:p>
            <a:endParaRPr lang="en-US"/>
          </a:p>
        </p:txBody>
      </p:sp>
      <p:sp>
        <p:nvSpPr>
          <p:cNvPr id="15" name="yr_111"/>
          <p:cNvSpPr txBox="1"/>
          <p:nvPr/>
        </p:nvSpPr>
        <p:spPr>
          <a:xfrm>
            <a:off x="5394960" y="1325880"/>
            <a:ext cx="1645920" cy="548640"/>
          </a:xfrm>
          <a:prstGeom prst="rect">
            <a:avLst/>
          </a:prstGeom>
          <a:noFill/>
          <a:ln/>
        </p:spPr>
        <p:txBody>
          <a:bodyPr wrap="square" lIns="0" tIns="0" rIns="0" bIns="0" rtlCol="0" anchor="ctr"/>
          <a:lstStyle/>
          <a:p>
            <a:pPr marL="0" indent="0" algn="ctr">
              <a:buNone/>
            </a:pPr>
            <a:r>
              <a:rPr lang="en-US" sz="2600" b="1" dirty="0">
                <a:solidFill>
                  <a:schemeClr val="tx2"/>
                </a:solidFill>
                <a:latin typeface="Arial" pitchFamily="34" charset="0"/>
                <a:ea typeface="Arial" pitchFamily="34" charset="-122"/>
                <a:cs typeface="Arial" pitchFamily="34" charset="-120"/>
              </a:rPr>
              <a:t>1999</a:t>
            </a:r>
            <a:endParaRPr lang="en-US" sz="2600" dirty="0"/>
          </a:p>
        </p:txBody>
      </p:sp>
      <p:sp>
        <p:nvSpPr>
          <p:cNvPr id="16" name="ev_112"/>
          <p:cNvSpPr txBox="1"/>
          <p:nvPr/>
        </p:nvSpPr>
        <p:spPr>
          <a:xfrm>
            <a:off x="5440680" y="2468880"/>
            <a:ext cx="1554480" cy="1371600"/>
          </a:xfrm>
          <a:prstGeom prst="rect">
            <a:avLst/>
          </a:prstGeom>
          <a:noFill/>
          <a:ln/>
        </p:spPr>
        <p:txBody>
          <a:bodyPr wrap="square" lIns="0" tIns="0" rIns="0" bIns="0" rtlCol="0" anchor="t"/>
          <a:lstStyle/>
          <a:p>
            <a:pPr marL="0" indent="0" algn="ctr">
              <a:buNone/>
            </a:pPr>
            <a:r>
              <a:rPr lang="en-US" sz="1200" b="1" dirty="0">
                <a:solidFill>
                  <a:schemeClr val="accent1"/>
                </a:solidFill>
              </a:rPr>
              <a:t>Apr 20</a:t>
            </a:r>
            <a:endParaRPr lang="en-US" sz="1200" dirty="0"/>
          </a:p>
          <a:p>
            <a:pPr marL="0" indent="0" algn="ctr">
              <a:buNone/>
            </a:pPr>
            <a:r>
              <a:rPr lang="en-US" sz="1300" dirty="0">
                <a:solidFill>
                  <a:schemeClr val="tx1"/>
                </a:solidFill>
              </a:rPr>
              <a:t>Columbine High School, first national news coverage of an active shooter</a:t>
            </a:r>
            <a:endParaRPr lang="en-US" sz="1200" dirty="0"/>
          </a:p>
        </p:txBody>
      </p:sp>
      <p:sp>
        <p:nvSpPr>
          <p:cNvPr id="17" name="dot_113"/>
          <p:cNvSpPr/>
          <p:nvPr/>
        </p:nvSpPr>
        <p:spPr>
          <a:xfrm>
            <a:off x="7735824" y="2020824"/>
            <a:ext cx="256032" cy="256032"/>
          </a:xfrm>
          <a:prstGeom prst="ellipse">
            <a:avLst/>
          </a:prstGeom>
          <a:solidFill>
            <a:schemeClr val="accent1"/>
          </a:solidFill>
          <a:ln w="25400">
            <a:solidFill>
              <a:schemeClr val="bg1"/>
            </a:solidFill>
            <a:prstDash val="solid"/>
          </a:ln>
        </p:spPr>
        <p:txBody>
          <a:bodyPr/>
          <a:lstStyle/>
          <a:p>
            <a:endParaRPr lang="en-US"/>
          </a:p>
        </p:txBody>
      </p:sp>
      <p:sp>
        <p:nvSpPr>
          <p:cNvPr id="18" name="yr_114"/>
          <p:cNvSpPr txBox="1"/>
          <p:nvPr/>
        </p:nvSpPr>
        <p:spPr>
          <a:xfrm>
            <a:off x="7040880" y="1325880"/>
            <a:ext cx="1645920" cy="548640"/>
          </a:xfrm>
          <a:prstGeom prst="rect">
            <a:avLst/>
          </a:prstGeom>
          <a:noFill/>
          <a:ln/>
        </p:spPr>
        <p:txBody>
          <a:bodyPr wrap="square" lIns="0" tIns="0" rIns="0" bIns="0" rtlCol="0" anchor="ctr"/>
          <a:lstStyle/>
          <a:p>
            <a:pPr marL="0" indent="0" algn="ctr">
              <a:buNone/>
            </a:pPr>
            <a:r>
              <a:rPr lang="en-US" sz="2600" b="1" dirty="0">
                <a:solidFill>
                  <a:schemeClr val="tx2"/>
                </a:solidFill>
                <a:latin typeface="Arial" pitchFamily="34" charset="0"/>
                <a:ea typeface="Arial" pitchFamily="34" charset="-122"/>
                <a:cs typeface="Arial" pitchFamily="34" charset="-120"/>
              </a:rPr>
              <a:t>2017</a:t>
            </a:r>
            <a:endParaRPr lang="en-US" sz="2600" dirty="0"/>
          </a:p>
        </p:txBody>
      </p:sp>
      <p:sp>
        <p:nvSpPr>
          <p:cNvPr id="19" name="ev_115"/>
          <p:cNvSpPr txBox="1"/>
          <p:nvPr/>
        </p:nvSpPr>
        <p:spPr>
          <a:xfrm>
            <a:off x="7086600" y="2468880"/>
            <a:ext cx="1554480" cy="1371600"/>
          </a:xfrm>
          <a:prstGeom prst="rect">
            <a:avLst/>
          </a:prstGeom>
          <a:noFill/>
          <a:ln/>
        </p:spPr>
        <p:txBody>
          <a:bodyPr wrap="square" lIns="0" tIns="0" rIns="0" bIns="0" rtlCol="0" anchor="t"/>
          <a:lstStyle/>
          <a:p>
            <a:pPr marL="0" indent="0" algn="ctr">
              <a:buNone/>
            </a:pPr>
            <a:r>
              <a:rPr lang="en-US" sz="1300" dirty="0">
                <a:solidFill>
                  <a:schemeClr val="tx1"/>
                </a:solidFill>
              </a:rPr>
              <a:t>Las Vegas shooting and many others</a:t>
            </a:r>
            <a:endParaRPr lang="en-US" sz="1300" dirty="0"/>
          </a:p>
        </p:txBody>
      </p:sp>
      <p:sp>
        <p:nvSpPr>
          <p:cNvPr id="20" name="callout_116"/>
          <p:cNvSpPr/>
          <p:nvPr/>
        </p:nvSpPr>
        <p:spPr>
          <a:xfrm>
            <a:off x="457200" y="3977640"/>
            <a:ext cx="8229600" cy="594360"/>
          </a:xfrm>
          <a:prstGeom prst="rect">
            <a:avLst/>
          </a:prstGeom>
          <a:solidFill>
            <a:schemeClr val="bg2"/>
          </a:solidFill>
          <a:ln w="12700">
            <a:solidFill>
              <a:schemeClr val="bg2"/>
            </a:solidFill>
            <a:prstDash val="solid"/>
          </a:ln>
        </p:spPr>
        <p:txBody>
          <a:bodyPr/>
          <a:lstStyle/>
          <a:p>
            <a:endParaRPr lang="en-US"/>
          </a:p>
        </p:txBody>
      </p:sp>
      <p:sp>
        <p:nvSpPr>
          <p:cNvPr id="21" name="callouttxt_117"/>
          <p:cNvSpPr txBox="1"/>
          <p:nvPr/>
        </p:nvSpPr>
        <p:spPr>
          <a:xfrm>
            <a:off x="685800" y="3977640"/>
            <a:ext cx="7772400" cy="594360"/>
          </a:xfrm>
          <a:prstGeom prst="rect">
            <a:avLst/>
          </a:prstGeom>
          <a:noFill/>
          <a:ln/>
        </p:spPr>
        <p:txBody>
          <a:bodyPr wrap="square" lIns="0" tIns="0" rIns="0" bIns="0" rtlCol="0" anchor="ctr"/>
          <a:lstStyle/>
          <a:p>
            <a:pPr marL="0" indent="0">
              <a:buNone/>
            </a:pPr>
            <a:r>
              <a:rPr lang="en-US" sz="1300" dirty="0">
                <a:solidFill>
                  <a:schemeClr val="tx1"/>
                </a:solidFill>
              </a:rPr>
              <a:t>Late 1800s: lever action rifles rode in the sheriff's saddle scabbard. The rifle waned in the early 20th century until these incidents.</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Why the Patrol Rifle</a:t>
            </a:r>
            <a:endParaRPr lang="en-US" sz="2800" dirty="0"/>
          </a:p>
        </p:txBody>
      </p:sp>
      <p:sp>
        <p:nvSpPr>
          <p:cNvPr id="4" name="card_118"/>
          <p:cNvSpPr/>
          <p:nvPr/>
        </p:nvSpPr>
        <p:spPr>
          <a:xfrm>
            <a:off x="45720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5" name="iconbg_119"/>
          <p:cNvSpPr/>
          <p:nvPr/>
        </p:nvSpPr>
        <p:spPr>
          <a:xfrm>
            <a:off x="640080" y="1325880"/>
            <a:ext cx="457200" cy="457200"/>
          </a:xfrm>
          <a:prstGeom prst="ellipse">
            <a:avLst/>
          </a:prstGeom>
          <a:solidFill>
            <a:schemeClr val="accent3"/>
          </a:solidFill>
          <a:ln w="12700">
            <a:solidFill>
              <a:schemeClr val="accent3"/>
            </a:solidFill>
            <a:prstDash val="solid"/>
          </a:ln>
        </p:spPr>
        <p:txBody>
          <a:bodyPr/>
          <a:lstStyle/>
          <a:p>
            <a:endParaRPr lang="en-US"/>
          </a:p>
        </p:txBody>
      </p:sp>
      <p:pic>
        <p:nvPicPr>
          <p:cNvPr id="6" name="icon_120"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121"/>
          <p:cNvSpPr txBox="1"/>
          <p:nvPr/>
        </p:nvSpPr>
        <p:spPr>
          <a:xfrm>
            <a:off x="64008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Conventional Wisdom</a:t>
            </a:r>
            <a:endParaRPr lang="en-US" sz="1500" dirty="0"/>
          </a:p>
        </p:txBody>
      </p:sp>
      <p:sp>
        <p:nvSpPr>
          <p:cNvPr id="8" name="cardbody_122"/>
          <p:cNvSpPr txBox="1"/>
          <p:nvPr/>
        </p:nvSpPr>
        <p:spPr>
          <a:xfrm>
            <a:off x="64008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Rifle used since the advent of rural policing</a:t>
            </a:r>
            <a:endParaRPr lang="en-US" sz="1400" dirty="0"/>
          </a:p>
          <a:p>
            <a:pPr marL="152400" indent="-152400">
              <a:spcAft>
                <a:spcPts val="600"/>
              </a:spcAft>
              <a:buSzPct val="100000"/>
              <a:buChar char="•"/>
            </a:pPr>
            <a:r>
              <a:rPr lang="en-US" sz="1400" dirty="0">
                <a:solidFill>
                  <a:schemeClr val="tx1"/>
                </a:solidFill>
              </a:rPr>
              <a:t>Pistol and shotgun considered adequate in cities</a:t>
            </a:r>
            <a:endParaRPr lang="en-US" sz="1400" dirty="0"/>
          </a:p>
          <a:p>
            <a:pPr marL="152400" indent="-152400">
              <a:spcAft>
                <a:spcPts val="600"/>
              </a:spcAft>
              <a:buSzPct val="100000"/>
              <a:buChar char="•"/>
            </a:pPr>
            <a:r>
              <a:rPr lang="en-US" sz="1400" dirty="0">
                <a:solidFill>
                  <a:schemeClr val="tx1"/>
                </a:solidFill>
              </a:rPr>
              <a:t>Rifle seen as too powerful with over penetration concerns</a:t>
            </a:r>
            <a:endParaRPr lang="en-US" sz="1400" dirty="0"/>
          </a:p>
          <a:p>
            <a:pPr marL="152400" indent="-152400">
              <a:spcAft>
                <a:spcPts val="600"/>
              </a:spcAft>
              <a:buSzPct val="100000"/>
              <a:buChar char="•"/>
            </a:pPr>
            <a:r>
              <a:rPr lang="en-US" sz="1400" dirty="0">
                <a:solidFill>
                  <a:schemeClr val="tx1"/>
                </a:solidFill>
              </a:rPr>
              <a:t>Used mainly for containment and perimeter security in standoffs</a:t>
            </a:r>
            <a:endParaRPr lang="en-US" sz="1400" dirty="0"/>
          </a:p>
        </p:txBody>
      </p:sp>
      <p:sp>
        <p:nvSpPr>
          <p:cNvPr id="9" name="card_123"/>
          <p:cNvSpPr/>
          <p:nvPr/>
        </p:nvSpPr>
        <p:spPr>
          <a:xfrm>
            <a:off x="466344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10" name="iconbg_124"/>
          <p:cNvSpPr/>
          <p:nvPr/>
        </p:nvSpPr>
        <p:spPr>
          <a:xfrm>
            <a:off x="48463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125" descr="preencoded.png"/>
          <p:cNvPicPr>
            <a:picLocks noChangeAspect="1"/>
          </p:cNvPicPr>
          <p:nvPr/>
        </p:nvPicPr>
        <p:blipFill>
          <a:blip r:embed="rId4"/>
          <a:stretch>
            <a:fillRect/>
          </a:stretch>
        </p:blipFill>
        <p:spPr>
          <a:xfrm>
            <a:off x="4956048" y="1435608"/>
            <a:ext cx="237744" cy="237744"/>
          </a:xfrm>
          <a:prstGeom prst="rect">
            <a:avLst/>
          </a:prstGeom>
        </p:spPr>
      </p:pic>
      <p:sp>
        <p:nvSpPr>
          <p:cNvPr id="12" name="cardtitle_126"/>
          <p:cNvSpPr txBox="1"/>
          <p:nvPr/>
        </p:nvSpPr>
        <p:spPr>
          <a:xfrm>
            <a:off x="484632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Two Realities Changed It</a:t>
            </a:r>
            <a:endParaRPr lang="en-US" sz="1500" dirty="0"/>
          </a:p>
        </p:txBody>
      </p:sp>
      <p:sp>
        <p:nvSpPr>
          <p:cNvPr id="13" name="cardbody_127"/>
          <p:cNvSpPr txBox="1"/>
          <p:nvPr/>
        </p:nvSpPr>
        <p:spPr>
          <a:xfrm>
            <a:off x="484632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Average officer struggles with pistol accuracy beyond 15 yards, and hit ratios drop under life or death stress</a:t>
            </a:r>
            <a:endParaRPr lang="en-US" sz="1400" dirty="0"/>
          </a:p>
          <a:p>
            <a:pPr marL="152400" indent="-152400">
              <a:spcAft>
                <a:spcPts val="600"/>
              </a:spcAft>
              <a:buSzPct val="100000"/>
              <a:buChar char="•"/>
            </a:pPr>
            <a:r>
              <a:rPr lang="en-US" sz="1400" dirty="0">
                <a:solidFill>
                  <a:schemeClr val="tx1"/>
                </a:solidFill>
              </a:rPr>
              <a:t>Criminals increasingly carry high powered weapons that engage officers from distances where pistols are ineffective</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Rifle Compared to Pistol and Shotgun</a:t>
            </a:r>
            <a:endParaRPr lang="en-US" sz="2800" dirty="0"/>
          </a:p>
        </p:txBody>
      </p:sp>
      <p:sp>
        <p:nvSpPr>
          <p:cNvPr id="4" name="card_128"/>
          <p:cNvSpPr/>
          <p:nvPr/>
        </p:nvSpPr>
        <p:spPr>
          <a:xfrm>
            <a:off x="45720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5" name="iconbg_129"/>
          <p:cNvSpPr/>
          <p:nvPr/>
        </p:nvSpPr>
        <p:spPr>
          <a:xfrm>
            <a:off x="640080" y="1325880"/>
            <a:ext cx="457200" cy="457200"/>
          </a:xfrm>
          <a:prstGeom prst="ellipse">
            <a:avLst/>
          </a:prstGeom>
          <a:solidFill>
            <a:schemeClr val="accent3"/>
          </a:solidFill>
          <a:ln w="12700">
            <a:solidFill>
              <a:schemeClr val="accent3"/>
            </a:solidFill>
            <a:prstDash val="solid"/>
          </a:ln>
        </p:spPr>
        <p:txBody>
          <a:bodyPr/>
          <a:lstStyle/>
          <a:p>
            <a:endParaRPr lang="en-US"/>
          </a:p>
        </p:txBody>
      </p:sp>
      <p:pic>
        <p:nvPicPr>
          <p:cNvPr id="6" name="icon_130"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131"/>
          <p:cNvSpPr txBox="1"/>
          <p:nvPr/>
        </p:nvSpPr>
        <p:spPr>
          <a:xfrm>
            <a:off x="640080" y="1892808"/>
            <a:ext cx="2286000" cy="45720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Shotgun Buckshot</a:t>
            </a:r>
            <a:endParaRPr lang="en-US" sz="1500" dirty="0"/>
          </a:p>
        </p:txBody>
      </p:sp>
      <p:sp>
        <p:nvSpPr>
          <p:cNvPr id="8" name="cardbody_132"/>
          <p:cNvSpPr txBox="1"/>
          <p:nvPr/>
        </p:nvSpPr>
        <p:spPr>
          <a:xfrm>
            <a:off x="640080" y="2386584"/>
            <a:ext cx="2286000" cy="2048256"/>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More forgiving with some ammunition</a:t>
            </a:r>
            <a:endParaRPr lang="en-US" sz="1400" dirty="0"/>
          </a:p>
          <a:p>
            <a:pPr marL="152400" indent="-152400">
              <a:spcAft>
                <a:spcPts val="600"/>
              </a:spcAft>
              <a:buSzPct val="100000"/>
              <a:buChar char="•"/>
            </a:pPr>
            <a:r>
              <a:rPr lang="en-US" sz="1400" dirty="0">
                <a:solidFill>
                  <a:schemeClr val="tx1"/>
                </a:solidFill>
              </a:rPr>
              <a:t>Challenging beyond 15 yards</a:t>
            </a:r>
            <a:endParaRPr lang="en-US" sz="1400" dirty="0"/>
          </a:p>
          <a:p>
            <a:pPr marL="152400" indent="-152400">
              <a:spcAft>
                <a:spcPts val="600"/>
              </a:spcAft>
              <a:buSzPct val="100000"/>
              <a:buChar char="•"/>
            </a:pPr>
            <a:r>
              <a:rPr lang="en-US" sz="1400" dirty="0">
                <a:solidFill>
                  <a:schemeClr val="tx1"/>
                </a:solidFill>
              </a:rPr>
              <a:t>Spread can exceed a torso, risking misses and innocent persons</a:t>
            </a:r>
            <a:endParaRPr lang="en-US" sz="1400" dirty="0"/>
          </a:p>
        </p:txBody>
      </p:sp>
      <p:sp>
        <p:nvSpPr>
          <p:cNvPr id="9" name="card_133"/>
          <p:cNvSpPr/>
          <p:nvPr/>
        </p:nvSpPr>
        <p:spPr>
          <a:xfrm>
            <a:off x="3264408"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10" name="iconbg_134"/>
          <p:cNvSpPr/>
          <p:nvPr/>
        </p:nvSpPr>
        <p:spPr>
          <a:xfrm>
            <a:off x="3447288" y="1325880"/>
            <a:ext cx="457200" cy="457200"/>
          </a:xfrm>
          <a:prstGeom prst="ellipse">
            <a:avLst/>
          </a:prstGeom>
          <a:solidFill>
            <a:schemeClr val="accent3"/>
          </a:solidFill>
          <a:ln w="12700">
            <a:solidFill>
              <a:schemeClr val="accent3"/>
            </a:solidFill>
            <a:prstDash val="solid"/>
          </a:ln>
        </p:spPr>
        <p:txBody>
          <a:bodyPr/>
          <a:lstStyle/>
          <a:p>
            <a:endParaRPr lang="en-US"/>
          </a:p>
        </p:txBody>
      </p:sp>
      <p:pic>
        <p:nvPicPr>
          <p:cNvPr id="11" name="icon_135" descr="preencoded.png"/>
          <p:cNvPicPr>
            <a:picLocks noChangeAspect="1"/>
          </p:cNvPicPr>
          <p:nvPr/>
        </p:nvPicPr>
        <p:blipFill>
          <a:blip r:embed="rId4"/>
          <a:stretch>
            <a:fillRect/>
          </a:stretch>
        </p:blipFill>
        <p:spPr>
          <a:xfrm>
            <a:off x="3557016" y="1435608"/>
            <a:ext cx="237744" cy="237744"/>
          </a:xfrm>
          <a:prstGeom prst="rect">
            <a:avLst/>
          </a:prstGeom>
        </p:spPr>
      </p:pic>
      <p:sp>
        <p:nvSpPr>
          <p:cNvPr id="12" name="cardtitle_136"/>
          <p:cNvSpPr txBox="1"/>
          <p:nvPr/>
        </p:nvSpPr>
        <p:spPr>
          <a:xfrm>
            <a:off x="3447288" y="1892808"/>
            <a:ext cx="2286000" cy="45720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Shotgun Slug</a:t>
            </a:r>
            <a:endParaRPr lang="en-US" sz="1500" dirty="0"/>
          </a:p>
        </p:txBody>
      </p:sp>
      <p:sp>
        <p:nvSpPr>
          <p:cNvPr id="13" name="cardbody_137"/>
          <p:cNvSpPr txBox="1"/>
          <p:nvPr/>
        </p:nvSpPr>
        <p:spPr>
          <a:xfrm>
            <a:off x="3447288" y="2386584"/>
            <a:ext cx="2286000" cy="2048256"/>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Longer range and more accuracy</a:t>
            </a:r>
            <a:endParaRPr lang="en-US" sz="1400" dirty="0"/>
          </a:p>
          <a:p>
            <a:pPr marL="152400" indent="-152400">
              <a:spcAft>
                <a:spcPts val="600"/>
              </a:spcAft>
              <a:buSzPct val="100000"/>
              <a:buChar char="•"/>
            </a:pPr>
            <a:r>
              <a:rPr lang="en-US" sz="1400" dirty="0">
                <a:solidFill>
                  <a:schemeClr val="tx1"/>
                </a:solidFill>
              </a:rPr>
              <a:t>No shot spread</a:t>
            </a:r>
            <a:endParaRPr lang="en-US" sz="1400" dirty="0"/>
          </a:p>
          <a:p>
            <a:pPr marL="152400" indent="-152400">
              <a:spcAft>
                <a:spcPts val="600"/>
              </a:spcAft>
              <a:buSzPct val="100000"/>
              <a:buChar char="•"/>
            </a:pPr>
            <a:r>
              <a:rPr lang="en-US" sz="1400" dirty="0">
                <a:solidFill>
                  <a:schemeClr val="tx1"/>
                </a:solidFill>
              </a:rPr>
              <a:t>Greater penetration than a rifle round</a:t>
            </a:r>
            <a:endParaRPr lang="en-US" sz="1400" dirty="0"/>
          </a:p>
        </p:txBody>
      </p:sp>
      <p:sp>
        <p:nvSpPr>
          <p:cNvPr id="14" name="card_138"/>
          <p:cNvSpPr/>
          <p:nvPr/>
        </p:nvSpPr>
        <p:spPr>
          <a:xfrm>
            <a:off x="6071616"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15" name="iconbg_139"/>
          <p:cNvSpPr/>
          <p:nvPr/>
        </p:nvSpPr>
        <p:spPr>
          <a:xfrm>
            <a:off x="6254496"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6" name="icon_140" descr="preencoded.png"/>
          <p:cNvPicPr>
            <a:picLocks noChangeAspect="1"/>
          </p:cNvPicPr>
          <p:nvPr/>
        </p:nvPicPr>
        <p:blipFill>
          <a:blip r:embed="rId5"/>
          <a:stretch>
            <a:fillRect/>
          </a:stretch>
        </p:blipFill>
        <p:spPr>
          <a:xfrm>
            <a:off x="6364224" y="1435608"/>
            <a:ext cx="237744" cy="237744"/>
          </a:xfrm>
          <a:prstGeom prst="rect">
            <a:avLst/>
          </a:prstGeom>
        </p:spPr>
      </p:pic>
      <p:sp>
        <p:nvSpPr>
          <p:cNvPr id="17" name="cardtitle_141"/>
          <p:cNvSpPr txBox="1"/>
          <p:nvPr/>
        </p:nvSpPr>
        <p:spPr>
          <a:xfrm>
            <a:off x="6254496" y="1892808"/>
            <a:ext cx="2286000" cy="45720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5.56mm NATO (.223 Rem)</a:t>
            </a:r>
            <a:endParaRPr lang="en-US" sz="1500" dirty="0"/>
          </a:p>
        </p:txBody>
      </p:sp>
      <p:sp>
        <p:nvSpPr>
          <p:cNvPr id="18" name="cardbody_142"/>
          <p:cNvSpPr txBox="1"/>
          <p:nvPr/>
        </p:nvSpPr>
        <p:spPr>
          <a:xfrm>
            <a:off x="6254496" y="2386584"/>
            <a:ext cx="2286000" cy="2048256"/>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Penetrates fewer walls than service pistol rounds or 12 gauge slugs</a:t>
            </a:r>
            <a:endParaRPr lang="en-US" sz="1400" dirty="0"/>
          </a:p>
          <a:p>
            <a:pPr marL="152400" indent="-152400">
              <a:spcAft>
                <a:spcPts val="600"/>
              </a:spcAft>
              <a:buSzPct val="100000"/>
              <a:buChar char="•"/>
            </a:pPr>
            <a:r>
              <a:rPr lang="en-US" sz="1400" dirty="0">
                <a:solidFill>
                  <a:schemeClr val="tx1"/>
                </a:solidFill>
              </a:rPr>
              <a:t>Accuracy at distance far exceeds pistol or shotgun</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The Rifle Is a Superior Tool</a:t>
            </a:r>
            <a:endParaRPr lang="en-US" sz="2800" dirty="0"/>
          </a:p>
        </p:txBody>
      </p:sp>
      <p:sp>
        <p:nvSpPr>
          <p:cNvPr id="3" name="iconbg_143"/>
          <p:cNvSpPr/>
          <p:nvPr/>
        </p:nvSpPr>
        <p:spPr>
          <a:xfrm>
            <a:off x="457200" y="1143000"/>
            <a:ext cx="475488" cy="475488"/>
          </a:xfrm>
          <a:prstGeom prst="ellipse">
            <a:avLst/>
          </a:prstGeom>
          <a:solidFill>
            <a:schemeClr val="accent1"/>
          </a:solidFill>
          <a:ln w="12700">
            <a:solidFill>
              <a:schemeClr val="accent1"/>
            </a:solidFill>
            <a:prstDash val="solid"/>
          </a:ln>
        </p:spPr>
        <p:txBody>
          <a:bodyPr/>
          <a:lstStyle/>
          <a:p>
            <a:endParaRPr lang="en-US"/>
          </a:p>
        </p:txBody>
      </p:sp>
      <p:pic>
        <p:nvPicPr>
          <p:cNvPr id="4" name="icon_144" descr="preencoded.png"/>
          <p:cNvPicPr>
            <a:picLocks noChangeAspect="1"/>
          </p:cNvPicPr>
          <p:nvPr/>
        </p:nvPicPr>
        <p:blipFill>
          <a:blip r:embed="rId3"/>
          <a:stretch>
            <a:fillRect/>
          </a:stretch>
        </p:blipFill>
        <p:spPr>
          <a:xfrm>
            <a:off x="571317" y="1257117"/>
            <a:ext cx="247254" cy="247254"/>
          </a:xfrm>
          <a:prstGeom prst="rect">
            <a:avLst/>
          </a:prstGeom>
        </p:spPr>
      </p:pic>
      <p:sp>
        <p:nvSpPr>
          <p:cNvPr id="5" name="txt_145"/>
          <p:cNvSpPr txBox="1"/>
          <p:nvPr/>
        </p:nvSpPr>
        <p:spPr>
          <a:xfrm>
            <a:off x="1097280" y="1143000"/>
            <a:ext cx="3931920" cy="475488"/>
          </a:xfrm>
          <a:prstGeom prst="rect">
            <a:avLst/>
          </a:prstGeom>
          <a:noFill/>
          <a:ln/>
        </p:spPr>
        <p:txBody>
          <a:bodyPr wrap="square" lIns="0" tIns="0" rIns="0" bIns="0" rtlCol="0" anchor="ctr"/>
          <a:lstStyle/>
          <a:p>
            <a:pPr marL="0" indent="0">
              <a:buNone/>
            </a:pPr>
            <a:r>
              <a:rPr lang="en-US" sz="1500" dirty="0">
                <a:solidFill>
                  <a:schemeClr val="tx1"/>
                </a:solidFill>
              </a:rPr>
              <a:t>Standoff from the threat</a:t>
            </a:r>
            <a:endParaRPr lang="en-US" sz="1500" dirty="0"/>
          </a:p>
        </p:txBody>
      </p:sp>
      <p:sp>
        <p:nvSpPr>
          <p:cNvPr id="6" name="iconbg_146"/>
          <p:cNvSpPr/>
          <p:nvPr/>
        </p:nvSpPr>
        <p:spPr>
          <a:xfrm>
            <a:off x="457200" y="1828800"/>
            <a:ext cx="475488" cy="475488"/>
          </a:xfrm>
          <a:prstGeom prst="ellipse">
            <a:avLst/>
          </a:prstGeom>
          <a:solidFill>
            <a:schemeClr val="accent1"/>
          </a:solidFill>
          <a:ln w="12700">
            <a:solidFill>
              <a:schemeClr val="accent1"/>
            </a:solidFill>
            <a:prstDash val="solid"/>
          </a:ln>
        </p:spPr>
        <p:txBody>
          <a:bodyPr/>
          <a:lstStyle/>
          <a:p>
            <a:endParaRPr lang="en-US"/>
          </a:p>
        </p:txBody>
      </p:sp>
      <p:pic>
        <p:nvPicPr>
          <p:cNvPr id="7" name="icon_147" descr="preencoded.png"/>
          <p:cNvPicPr>
            <a:picLocks noChangeAspect="1"/>
          </p:cNvPicPr>
          <p:nvPr/>
        </p:nvPicPr>
        <p:blipFill>
          <a:blip r:embed="rId4"/>
          <a:stretch>
            <a:fillRect/>
          </a:stretch>
        </p:blipFill>
        <p:spPr>
          <a:xfrm>
            <a:off x="571317" y="1942917"/>
            <a:ext cx="247254" cy="247254"/>
          </a:xfrm>
          <a:prstGeom prst="rect">
            <a:avLst/>
          </a:prstGeom>
        </p:spPr>
      </p:pic>
      <p:sp>
        <p:nvSpPr>
          <p:cNvPr id="8" name="txt_148"/>
          <p:cNvSpPr txBox="1"/>
          <p:nvPr/>
        </p:nvSpPr>
        <p:spPr>
          <a:xfrm>
            <a:off x="1097280" y="1828800"/>
            <a:ext cx="3931920" cy="475488"/>
          </a:xfrm>
          <a:prstGeom prst="rect">
            <a:avLst/>
          </a:prstGeom>
          <a:noFill/>
          <a:ln/>
        </p:spPr>
        <p:txBody>
          <a:bodyPr wrap="square" lIns="0" tIns="0" rIns="0" bIns="0" rtlCol="0" anchor="ctr"/>
          <a:lstStyle/>
          <a:p>
            <a:pPr marL="0" indent="0">
              <a:buNone/>
            </a:pPr>
            <a:r>
              <a:rPr lang="en-US" sz="1500" dirty="0">
                <a:solidFill>
                  <a:schemeClr val="tx1"/>
                </a:solidFill>
              </a:rPr>
              <a:t>Advance to the threat with confidence when the situation requires</a:t>
            </a:r>
            <a:endParaRPr lang="en-US" sz="1500" dirty="0"/>
          </a:p>
        </p:txBody>
      </p:sp>
      <p:sp>
        <p:nvSpPr>
          <p:cNvPr id="9" name="iconbg_149"/>
          <p:cNvSpPr/>
          <p:nvPr/>
        </p:nvSpPr>
        <p:spPr>
          <a:xfrm>
            <a:off x="457200" y="2514600"/>
            <a:ext cx="475488" cy="475488"/>
          </a:xfrm>
          <a:prstGeom prst="ellipse">
            <a:avLst/>
          </a:prstGeom>
          <a:solidFill>
            <a:schemeClr val="accent1"/>
          </a:solidFill>
          <a:ln w="12700">
            <a:solidFill>
              <a:schemeClr val="accent1"/>
            </a:solidFill>
            <a:prstDash val="solid"/>
          </a:ln>
        </p:spPr>
        <p:txBody>
          <a:bodyPr/>
          <a:lstStyle/>
          <a:p>
            <a:endParaRPr lang="en-US"/>
          </a:p>
        </p:txBody>
      </p:sp>
      <p:pic>
        <p:nvPicPr>
          <p:cNvPr id="10" name="icon_150" descr="preencoded.png"/>
          <p:cNvPicPr>
            <a:picLocks noChangeAspect="1"/>
          </p:cNvPicPr>
          <p:nvPr/>
        </p:nvPicPr>
        <p:blipFill>
          <a:blip r:embed="rId5"/>
          <a:stretch>
            <a:fillRect/>
          </a:stretch>
        </p:blipFill>
        <p:spPr>
          <a:xfrm>
            <a:off x="571317" y="2628717"/>
            <a:ext cx="247254" cy="247254"/>
          </a:xfrm>
          <a:prstGeom prst="rect">
            <a:avLst/>
          </a:prstGeom>
        </p:spPr>
      </p:pic>
      <p:sp>
        <p:nvSpPr>
          <p:cNvPr id="11" name="txt_151"/>
          <p:cNvSpPr txBox="1"/>
          <p:nvPr/>
        </p:nvSpPr>
        <p:spPr>
          <a:xfrm>
            <a:off x="1097280" y="2514600"/>
            <a:ext cx="3931920" cy="475488"/>
          </a:xfrm>
          <a:prstGeom prst="rect">
            <a:avLst/>
          </a:prstGeom>
          <a:noFill/>
          <a:ln/>
        </p:spPr>
        <p:txBody>
          <a:bodyPr wrap="square" lIns="0" tIns="0" rIns="0" bIns="0" rtlCol="0" anchor="ctr"/>
          <a:lstStyle/>
          <a:p>
            <a:pPr marL="0" indent="0">
              <a:buNone/>
            </a:pPr>
            <a:r>
              <a:rPr lang="en-US" sz="1500" dirty="0">
                <a:solidFill>
                  <a:schemeClr val="tx1"/>
                </a:solidFill>
              </a:rPr>
              <a:t>Good terminal ballistics and stopping power</a:t>
            </a:r>
            <a:endParaRPr lang="en-US" sz="1500" dirty="0"/>
          </a:p>
        </p:txBody>
      </p:sp>
      <p:sp>
        <p:nvSpPr>
          <p:cNvPr id="12" name="iconbg_152"/>
          <p:cNvSpPr/>
          <p:nvPr/>
        </p:nvSpPr>
        <p:spPr>
          <a:xfrm>
            <a:off x="457200" y="3200400"/>
            <a:ext cx="475488" cy="475488"/>
          </a:xfrm>
          <a:prstGeom prst="ellipse">
            <a:avLst/>
          </a:prstGeom>
          <a:solidFill>
            <a:schemeClr val="accent1"/>
          </a:solidFill>
          <a:ln w="12700">
            <a:solidFill>
              <a:schemeClr val="accent1"/>
            </a:solidFill>
            <a:prstDash val="solid"/>
          </a:ln>
        </p:spPr>
        <p:txBody>
          <a:bodyPr/>
          <a:lstStyle/>
          <a:p>
            <a:endParaRPr lang="en-US"/>
          </a:p>
        </p:txBody>
      </p:sp>
      <p:pic>
        <p:nvPicPr>
          <p:cNvPr id="13" name="icon_153" descr="preencoded.png"/>
          <p:cNvPicPr>
            <a:picLocks noChangeAspect="1"/>
          </p:cNvPicPr>
          <p:nvPr/>
        </p:nvPicPr>
        <p:blipFill>
          <a:blip r:embed="rId6"/>
          <a:stretch>
            <a:fillRect/>
          </a:stretch>
        </p:blipFill>
        <p:spPr>
          <a:xfrm>
            <a:off x="571317" y="3314517"/>
            <a:ext cx="247254" cy="247254"/>
          </a:xfrm>
          <a:prstGeom prst="rect">
            <a:avLst/>
          </a:prstGeom>
        </p:spPr>
      </p:pic>
      <p:sp>
        <p:nvSpPr>
          <p:cNvPr id="14" name="txt_154"/>
          <p:cNvSpPr txBox="1"/>
          <p:nvPr/>
        </p:nvSpPr>
        <p:spPr>
          <a:xfrm>
            <a:off x="1097280" y="3200400"/>
            <a:ext cx="3931920" cy="475488"/>
          </a:xfrm>
          <a:prstGeom prst="rect">
            <a:avLst/>
          </a:prstGeom>
          <a:noFill/>
          <a:ln/>
        </p:spPr>
        <p:txBody>
          <a:bodyPr wrap="square" lIns="0" tIns="0" rIns="0" bIns="0" rtlCol="0" anchor="ctr"/>
          <a:lstStyle/>
          <a:p>
            <a:pPr marL="0" indent="0">
              <a:buNone/>
            </a:pPr>
            <a:r>
              <a:rPr lang="en-US" sz="1500" dirty="0">
                <a:solidFill>
                  <a:schemeClr val="tx1"/>
                </a:solidFill>
              </a:rPr>
              <a:t>Penetrates soft body armor</a:t>
            </a:r>
            <a:endParaRPr lang="en-US" sz="1500" dirty="0"/>
          </a:p>
        </p:txBody>
      </p:sp>
      <p:sp>
        <p:nvSpPr>
          <p:cNvPr id="15" name="iconbg_155"/>
          <p:cNvSpPr/>
          <p:nvPr/>
        </p:nvSpPr>
        <p:spPr>
          <a:xfrm>
            <a:off x="457200" y="3886200"/>
            <a:ext cx="475488" cy="475488"/>
          </a:xfrm>
          <a:prstGeom prst="ellipse">
            <a:avLst/>
          </a:prstGeom>
          <a:solidFill>
            <a:schemeClr val="accent1"/>
          </a:solidFill>
          <a:ln w="12700">
            <a:solidFill>
              <a:schemeClr val="accent1"/>
            </a:solidFill>
            <a:prstDash val="solid"/>
          </a:ln>
        </p:spPr>
        <p:txBody>
          <a:bodyPr/>
          <a:lstStyle/>
          <a:p>
            <a:endParaRPr lang="en-US"/>
          </a:p>
        </p:txBody>
      </p:sp>
      <p:pic>
        <p:nvPicPr>
          <p:cNvPr id="16" name="icon_156" descr="preencoded.png"/>
          <p:cNvPicPr>
            <a:picLocks noChangeAspect="1"/>
          </p:cNvPicPr>
          <p:nvPr/>
        </p:nvPicPr>
        <p:blipFill>
          <a:blip r:embed="rId7"/>
          <a:stretch>
            <a:fillRect/>
          </a:stretch>
        </p:blipFill>
        <p:spPr>
          <a:xfrm>
            <a:off x="571317" y="4000317"/>
            <a:ext cx="247254" cy="247254"/>
          </a:xfrm>
          <a:prstGeom prst="rect">
            <a:avLst/>
          </a:prstGeom>
        </p:spPr>
      </p:pic>
      <p:sp>
        <p:nvSpPr>
          <p:cNvPr id="17" name="txt_157"/>
          <p:cNvSpPr txBox="1"/>
          <p:nvPr/>
        </p:nvSpPr>
        <p:spPr>
          <a:xfrm>
            <a:off x="1097280" y="3886200"/>
            <a:ext cx="3931920" cy="475488"/>
          </a:xfrm>
          <a:prstGeom prst="rect">
            <a:avLst/>
          </a:prstGeom>
          <a:noFill/>
          <a:ln/>
        </p:spPr>
        <p:txBody>
          <a:bodyPr wrap="square" lIns="0" tIns="0" rIns="0" bIns="0" rtlCol="0" anchor="ctr"/>
          <a:lstStyle/>
          <a:p>
            <a:pPr marL="0" indent="0">
              <a:buNone/>
            </a:pPr>
            <a:r>
              <a:rPr lang="en-US" sz="1500" dirty="0">
                <a:solidFill>
                  <a:schemeClr val="tx1"/>
                </a:solidFill>
              </a:rPr>
              <a:t>Larger magazine capacity than the service pistol or shotgun</a:t>
            </a:r>
            <a:endParaRPr lang="en-US" sz="1500" dirty="0"/>
          </a:p>
        </p:txBody>
      </p:sp>
      <p:pic>
        <p:nvPicPr>
          <p:cNvPr id="18" name="photo_158" descr="Training photo from the MPTC Patrol Rifle manual"/>
          <p:cNvPicPr>
            <a:picLocks noChangeAspect="1"/>
          </p:cNvPicPr>
          <p:nvPr/>
        </p:nvPicPr>
        <p:blipFill>
          <a:blip r:embed="rId8"/>
          <a:stretch>
            <a:fillRect/>
          </a:stretch>
        </p:blipFill>
        <p:spPr>
          <a:xfrm>
            <a:off x="5303520" y="1690295"/>
            <a:ext cx="3383280" cy="2288689"/>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Mission: A Force Multiplier</a:t>
            </a:r>
            <a:endParaRPr lang="en-US" sz="2800" dirty="0"/>
          </a:p>
        </p:txBody>
      </p:sp>
      <p:sp>
        <p:nvSpPr>
          <p:cNvPr id="4" name="stat_159"/>
          <p:cNvSpPr/>
          <p:nvPr/>
        </p:nvSpPr>
        <p:spPr>
          <a:xfrm>
            <a:off x="457200" y="1143000"/>
            <a:ext cx="2651760" cy="1554480"/>
          </a:xfrm>
          <a:prstGeom prst="rect">
            <a:avLst/>
          </a:prstGeom>
          <a:solidFill>
            <a:schemeClr val="tx2"/>
          </a:solidFill>
          <a:ln w="12700">
            <a:solidFill>
              <a:schemeClr val="tx2"/>
            </a:solidFill>
            <a:prstDash val="solid"/>
          </a:ln>
        </p:spPr>
        <p:txBody>
          <a:bodyPr/>
          <a:lstStyle/>
          <a:p>
            <a:endParaRPr lang="en-US"/>
          </a:p>
        </p:txBody>
      </p:sp>
      <p:sp>
        <p:nvSpPr>
          <p:cNvPr id="5" name="statnum_160"/>
          <p:cNvSpPr txBox="1"/>
          <p:nvPr/>
        </p:nvSpPr>
        <p:spPr>
          <a:xfrm>
            <a:off x="457200" y="1234440"/>
            <a:ext cx="2651760" cy="868680"/>
          </a:xfrm>
          <a:prstGeom prst="rect">
            <a:avLst/>
          </a:prstGeom>
          <a:noFill/>
          <a:ln/>
        </p:spPr>
        <p:txBody>
          <a:bodyPr wrap="square" lIns="0" tIns="0" rIns="0" bIns="0" rtlCol="0" anchor="ctr"/>
          <a:lstStyle/>
          <a:p>
            <a:pPr marL="0" indent="0" algn="ctr">
              <a:buNone/>
            </a:pPr>
            <a:r>
              <a:rPr lang="en-US" sz="4400" b="1" dirty="0">
                <a:solidFill>
                  <a:schemeClr val="accent1"/>
                </a:solidFill>
                <a:latin typeface="Arial" pitchFamily="34" charset="0"/>
                <a:ea typeface="Arial" pitchFamily="34" charset="-122"/>
                <a:cs typeface="Arial" pitchFamily="34" charset="-120"/>
              </a:rPr>
              <a:t>100+</a:t>
            </a:r>
            <a:endParaRPr lang="en-US" sz="4400" dirty="0"/>
          </a:p>
        </p:txBody>
      </p:sp>
      <p:sp>
        <p:nvSpPr>
          <p:cNvPr id="6" name="statlbl_161"/>
          <p:cNvSpPr txBox="1"/>
          <p:nvPr/>
        </p:nvSpPr>
        <p:spPr>
          <a:xfrm>
            <a:off x="640080" y="2103120"/>
            <a:ext cx="2286000" cy="457200"/>
          </a:xfrm>
          <a:prstGeom prst="rect">
            <a:avLst/>
          </a:prstGeom>
          <a:noFill/>
          <a:ln/>
        </p:spPr>
        <p:txBody>
          <a:bodyPr wrap="square" lIns="0" tIns="0" rIns="0" bIns="0" rtlCol="0" anchor="t"/>
          <a:lstStyle/>
          <a:p>
            <a:pPr marL="0" indent="0" algn="ctr">
              <a:buNone/>
            </a:pPr>
            <a:r>
              <a:rPr lang="en-US" sz="1300" dirty="0">
                <a:solidFill>
                  <a:schemeClr val="bg1"/>
                </a:solidFill>
              </a:rPr>
              <a:t>yards of controlled fire</a:t>
            </a:r>
            <a:endParaRPr lang="en-US" sz="1300" dirty="0"/>
          </a:p>
        </p:txBody>
      </p:sp>
      <p:sp>
        <p:nvSpPr>
          <p:cNvPr id="7" name="stat_162"/>
          <p:cNvSpPr/>
          <p:nvPr/>
        </p:nvSpPr>
        <p:spPr>
          <a:xfrm>
            <a:off x="3264408" y="1143000"/>
            <a:ext cx="2651760" cy="1554480"/>
          </a:xfrm>
          <a:prstGeom prst="rect">
            <a:avLst/>
          </a:prstGeom>
          <a:solidFill>
            <a:schemeClr val="tx2"/>
          </a:solidFill>
          <a:ln w="12700">
            <a:solidFill>
              <a:schemeClr val="tx2"/>
            </a:solidFill>
            <a:prstDash val="solid"/>
          </a:ln>
        </p:spPr>
        <p:txBody>
          <a:bodyPr/>
          <a:lstStyle/>
          <a:p>
            <a:endParaRPr lang="en-US"/>
          </a:p>
        </p:txBody>
      </p:sp>
      <p:sp>
        <p:nvSpPr>
          <p:cNvPr id="8" name="statnum_163"/>
          <p:cNvSpPr txBox="1"/>
          <p:nvPr/>
        </p:nvSpPr>
        <p:spPr>
          <a:xfrm>
            <a:off x="3264408" y="1234440"/>
            <a:ext cx="2651760" cy="868680"/>
          </a:xfrm>
          <a:prstGeom prst="rect">
            <a:avLst/>
          </a:prstGeom>
          <a:noFill/>
          <a:ln/>
        </p:spPr>
        <p:txBody>
          <a:bodyPr wrap="square" lIns="0" tIns="0" rIns="0" bIns="0" rtlCol="0" anchor="ctr"/>
          <a:lstStyle/>
          <a:p>
            <a:pPr marL="0" indent="0" algn="ctr">
              <a:buNone/>
            </a:pPr>
            <a:r>
              <a:rPr lang="en-US" sz="4400" b="1" dirty="0">
                <a:solidFill>
                  <a:schemeClr val="accent1"/>
                </a:solidFill>
                <a:latin typeface="Arial" pitchFamily="34" charset="0"/>
                <a:ea typeface="Arial" pitchFamily="34" charset="-122"/>
                <a:cs typeface="Arial" pitchFamily="34" charset="-120"/>
              </a:rPr>
              <a:t>3,000</a:t>
            </a:r>
            <a:endParaRPr lang="en-US" sz="4400" dirty="0"/>
          </a:p>
        </p:txBody>
      </p:sp>
      <p:sp>
        <p:nvSpPr>
          <p:cNvPr id="9" name="statlbl_164"/>
          <p:cNvSpPr txBox="1"/>
          <p:nvPr/>
        </p:nvSpPr>
        <p:spPr>
          <a:xfrm>
            <a:off x="3447288" y="2103120"/>
            <a:ext cx="2286000" cy="457200"/>
          </a:xfrm>
          <a:prstGeom prst="rect">
            <a:avLst/>
          </a:prstGeom>
          <a:noFill/>
          <a:ln/>
        </p:spPr>
        <p:txBody>
          <a:bodyPr wrap="square" lIns="0" tIns="0" rIns="0" bIns="0" rtlCol="0" anchor="t"/>
          <a:lstStyle/>
          <a:p>
            <a:pPr marL="0" indent="0" algn="ctr">
              <a:buNone/>
            </a:pPr>
            <a:r>
              <a:rPr lang="en-US" sz="1300" dirty="0">
                <a:solidFill>
                  <a:schemeClr val="bg1"/>
                </a:solidFill>
              </a:rPr>
              <a:t>feet per second impact velocity</a:t>
            </a:r>
            <a:endParaRPr lang="en-US" sz="1300" dirty="0"/>
          </a:p>
        </p:txBody>
      </p:sp>
      <p:sp>
        <p:nvSpPr>
          <p:cNvPr id="10" name="stat_165"/>
          <p:cNvSpPr/>
          <p:nvPr/>
        </p:nvSpPr>
        <p:spPr>
          <a:xfrm>
            <a:off x="6071616" y="1143000"/>
            <a:ext cx="2651760" cy="1554480"/>
          </a:xfrm>
          <a:prstGeom prst="rect">
            <a:avLst/>
          </a:prstGeom>
          <a:solidFill>
            <a:schemeClr val="tx2"/>
          </a:solidFill>
          <a:ln w="12700">
            <a:solidFill>
              <a:schemeClr val="tx2"/>
            </a:solidFill>
            <a:prstDash val="solid"/>
          </a:ln>
        </p:spPr>
        <p:txBody>
          <a:bodyPr/>
          <a:lstStyle/>
          <a:p>
            <a:endParaRPr lang="en-US"/>
          </a:p>
        </p:txBody>
      </p:sp>
      <p:sp>
        <p:nvSpPr>
          <p:cNvPr id="11" name="statnum_166"/>
          <p:cNvSpPr txBox="1"/>
          <p:nvPr/>
        </p:nvSpPr>
        <p:spPr>
          <a:xfrm>
            <a:off x="6071616" y="1234440"/>
            <a:ext cx="2651760" cy="868680"/>
          </a:xfrm>
          <a:prstGeom prst="rect">
            <a:avLst/>
          </a:prstGeom>
          <a:noFill/>
          <a:ln/>
        </p:spPr>
        <p:txBody>
          <a:bodyPr wrap="square" lIns="0" tIns="0" rIns="0" bIns="0" rtlCol="0" anchor="ctr"/>
          <a:lstStyle/>
          <a:p>
            <a:pPr marL="0" indent="0" algn="ctr">
              <a:buNone/>
            </a:pPr>
            <a:r>
              <a:rPr lang="en-US" sz="4400" b="1" dirty="0">
                <a:solidFill>
                  <a:schemeClr val="accent1"/>
                </a:solidFill>
                <a:latin typeface="Arial" pitchFamily="34" charset="0"/>
                <a:ea typeface="Arial" pitchFamily="34" charset="-122"/>
                <a:cs typeface="Arial" pitchFamily="34" charset="-120"/>
              </a:rPr>
              <a:t>3 to 4x</a:t>
            </a:r>
            <a:endParaRPr lang="en-US" sz="4400" dirty="0"/>
          </a:p>
        </p:txBody>
      </p:sp>
      <p:sp>
        <p:nvSpPr>
          <p:cNvPr id="12" name="statlbl_167"/>
          <p:cNvSpPr txBox="1"/>
          <p:nvPr/>
        </p:nvSpPr>
        <p:spPr>
          <a:xfrm>
            <a:off x="6254496" y="2103120"/>
            <a:ext cx="2286000" cy="457200"/>
          </a:xfrm>
          <a:prstGeom prst="rect">
            <a:avLst/>
          </a:prstGeom>
          <a:noFill/>
          <a:ln/>
        </p:spPr>
        <p:txBody>
          <a:bodyPr wrap="square" lIns="0" tIns="0" rIns="0" bIns="0" rtlCol="0" anchor="t"/>
          <a:lstStyle/>
          <a:p>
            <a:pPr marL="0" indent="0" algn="ctr">
              <a:buNone/>
            </a:pPr>
            <a:r>
              <a:rPr lang="en-US" sz="1300" dirty="0">
                <a:solidFill>
                  <a:schemeClr val="bg1"/>
                </a:solidFill>
              </a:rPr>
              <a:t>the standoff distance of a pistol</a:t>
            </a:r>
            <a:endParaRPr lang="en-US" sz="1300" dirty="0"/>
          </a:p>
        </p:txBody>
      </p:sp>
      <p:sp>
        <p:nvSpPr>
          <p:cNvPr id="13" name="bullets_168"/>
          <p:cNvSpPr txBox="1"/>
          <p:nvPr/>
        </p:nvSpPr>
        <p:spPr>
          <a:xfrm>
            <a:off x="457200" y="2926080"/>
            <a:ext cx="8229600" cy="164592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Longer sight radius gives more accurate shots than the handgun</a:t>
            </a:r>
            <a:endParaRPr lang="en-US" sz="1500" dirty="0"/>
          </a:p>
          <a:p>
            <a:pPr marL="203200" indent="-203200">
              <a:spcAft>
                <a:spcPts val="600"/>
              </a:spcAft>
              <a:buSzPct val="100000"/>
              <a:buChar char="•"/>
            </a:pPr>
            <a:r>
              <a:rPr lang="en-US" sz="1500" dirty="0">
                <a:solidFill>
                  <a:schemeClr val="tx1"/>
                </a:solidFill>
              </a:rPr>
              <a:t>Greater range than shotgun slugs or buckshot</a:t>
            </a:r>
            <a:endParaRPr lang="en-US" sz="1500" dirty="0"/>
          </a:p>
          <a:p>
            <a:pPr marL="203200" indent="-203200">
              <a:spcAft>
                <a:spcPts val="600"/>
              </a:spcAft>
              <a:buSzPct val="100000"/>
              <a:buChar char="•"/>
            </a:pPr>
            <a:r>
              <a:rPr lang="en-US" sz="1500" dirty="0">
                <a:solidFill>
                  <a:schemeClr val="tx1"/>
                </a:solidFill>
              </a:rPr>
              <a:t>5.56mm / .223 ammunition defeats soft body armor</a:t>
            </a:r>
            <a:endParaRPr lang="en-US" sz="1500" dirty="0"/>
          </a:p>
          <a:p>
            <a:pPr marL="203200" indent="-203200">
              <a:spcAft>
                <a:spcPts val="600"/>
              </a:spcAft>
              <a:buSzPct val="100000"/>
              <a:buChar char="•"/>
            </a:pPr>
            <a:r>
              <a:rPr lang="en-US" sz="1500" dirty="0">
                <a:solidFill>
                  <a:schemeClr val="tx1"/>
                </a:solidFill>
              </a:rPr>
              <a:t>Effective shot placement. Distance is our friend and gives us time to react and decide</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Nomenclature: Stock, Barrel and Upper Receiver</a:t>
            </a:r>
            <a:endParaRPr lang="en-US" sz="2800" dirty="0"/>
          </a:p>
        </p:txBody>
      </p:sp>
      <p:sp>
        <p:nvSpPr>
          <p:cNvPr id="4" name="card_169"/>
          <p:cNvSpPr/>
          <p:nvPr/>
        </p:nvSpPr>
        <p:spPr>
          <a:xfrm>
            <a:off x="457200" y="1143000"/>
            <a:ext cx="1737360" cy="3429000"/>
          </a:xfrm>
          <a:prstGeom prst="rect">
            <a:avLst/>
          </a:prstGeom>
          <a:solidFill>
            <a:schemeClr val="bg2"/>
          </a:solidFill>
          <a:ln w="12700">
            <a:solidFill>
              <a:schemeClr val="bg2"/>
            </a:solidFill>
            <a:prstDash val="solid"/>
          </a:ln>
        </p:spPr>
        <p:txBody>
          <a:bodyPr/>
          <a:lstStyle/>
          <a:p>
            <a:endParaRPr lang="en-US"/>
          </a:p>
        </p:txBody>
      </p:sp>
      <p:sp>
        <p:nvSpPr>
          <p:cNvPr id="5" name="cardtitle_170"/>
          <p:cNvSpPr txBox="1"/>
          <p:nvPr/>
        </p:nvSpPr>
        <p:spPr>
          <a:xfrm>
            <a:off x="640080" y="1307592"/>
            <a:ext cx="1371600" cy="50292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Stock</a:t>
            </a:r>
            <a:endParaRPr lang="en-US" sz="1500" dirty="0"/>
          </a:p>
        </p:txBody>
      </p:sp>
      <p:sp>
        <p:nvSpPr>
          <p:cNvPr id="6" name="cardbody_171"/>
          <p:cNvSpPr txBox="1"/>
          <p:nvPr/>
        </p:nvSpPr>
        <p:spPr>
          <a:xfrm>
            <a:off x="640080" y="1847088"/>
            <a:ext cx="1371600" cy="2587752"/>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Fixed or folding</a:t>
            </a:r>
            <a:endParaRPr lang="en-US" sz="1400" dirty="0"/>
          </a:p>
          <a:p>
            <a:pPr marL="152400" indent="-152400">
              <a:spcAft>
                <a:spcPts val="600"/>
              </a:spcAft>
              <a:buSzPct val="100000"/>
              <a:buChar char="•"/>
            </a:pPr>
            <a:r>
              <a:rPr lang="en-US" sz="1400" dirty="0">
                <a:solidFill>
                  <a:schemeClr val="tx1"/>
                </a:solidFill>
              </a:rPr>
              <a:t>Collapsible or adjustable</a:t>
            </a:r>
            <a:endParaRPr lang="en-US" sz="1400" dirty="0"/>
          </a:p>
          <a:p>
            <a:pPr marL="152400" indent="-152400">
              <a:spcAft>
                <a:spcPts val="600"/>
              </a:spcAft>
              <a:buSzPct val="100000"/>
              <a:buChar char="•"/>
            </a:pPr>
            <a:r>
              <a:rPr lang="en-US" sz="1400" dirty="0">
                <a:solidFill>
                  <a:schemeClr val="tx1"/>
                </a:solidFill>
              </a:rPr>
              <a:t>Butt plate</a:t>
            </a:r>
            <a:endParaRPr lang="en-US" sz="1400" dirty="0"/>
          </a:p>
          <a:p>
            <a:pPr marL="152400" indent="-152400">
              <a:spcAft>
                <a:spcPts val="600"/>
              </a:spcAft>
              <a:buSzPct val="100000"/>
              <a:buChar char="•"/>
            </a:pPr>
            <a:r>
              <a:rPr lang="en-US" sz="1400" dirty="0">
                <a:solidFill>
                  <a:schemeClr val="tx1"/>
                </a:solidFill>
              </a:rPr>
              <a:t>Sling swivels</a:t>
            </a:r>
            <a:endParaRPr lang="en-US" sz="1400" dirty="0"/>
          </a:p>
        </p:txBody>
      </p:sp>
      <p:sp>
        <p:nvSpPr>
          <p:cNvPr id="7" name="card_172"/>
          <p:cNvSpPr/>
          <p:nvPr/>
        </p:nvSpPr>
        <p:spPr>
          <a:xfrm>
            <a:off x="2331720" y="1143000"/>
            <a:ext cx="1737360" cy="3429000"/>
          </a:xfrm>
          <a:prstGeom prst="rect">
            <a:avLst/>
          </a:prstGeom>
          <a:solidFill>
            <a:schemeClr val="bg2"/>
          </a:solidFill>
          <a:ln w="12700">
            <a:solidFill>
              <a:schemeClr val="bg2"/>
            </a:solidFill>
            <a:prstDash val="solid"/>
          </a:ln>
        </p:spPr>
        <p:txBody>
          <a:bodyPr/>
          <a:lstStyle/>
          <a:p>
            <a:endParaRPr lang="en-US"/>
          </a:p>
        </p:txBody>
      </p:sp>
      <p:sp>
        <p:nvSpPr>
          <p:cNvPr id="8" name="cardtitle_173"/>
          <p:cNvSpPr txBox="1"/>
          <p:nvPr/>
        </p:nvSpPr>
        <p:spPr>
          <a:xfrm>
            <a:off x="2514600" y="1307592"/>
            <a:ext cx="1371600" cy="50292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Barrel</a:t>
            </a:r>
            <a:endParaRPr lang="en-US" sz="1500" dirty="0"/>
          </a:p>
        </p:txBody>
      </p:sp>
      <p:sp>
        <p:nvSpPr>
          <p:cNvPr id="9" name="cardbody_174"/>
          <p:cNvSpPr txBox="1"/>
          <p:nvPr/>
        </p:nvSpPr>
        <p:spPr>
          <a:xfrm>
            <a:off x="2514600" y="1847088"/>
            <a:ext cx="1371600" cy="2587752"/>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Chamber</a:t>
            </a:r>
            <a:endParaRPr lang="en-US" sz="1400" dirty="0"/>
          </a:p>
          <a:p>
            <a:pPr marL="152400" indent="-152400">
              <a:spcAft>
                <a:spcPts val="600"/>
              </a:spcAft>
              <a:buSzPct val="100000"/>
              <a:buChar char="•"/>
            </a:pPr>
            <a:r>
              <a:rPr lang="en-US" sz="1400" dirty="0">
                <a:solidFill>
                  <a:schemeClr val="tx1"/>
                </a:solidFill>
              </a:rPr>
              <a:t>Front sight</a:t>
            </a:r>
            <a:endParaRPr lang="en-US" sz="1400" dirty="0"/>
          </a:p>
          <a:p>
            <a:pPr marL="152400" indent="-152400">
              <a:spcAft>
                <a:spcPts val="600"/>
              </a:spcAft>
              <a:buSzPct val="100000"/>
              <a:buChar char="•"/>
            </a:pPr>
            <a:r>
              <a:rPr lang="en-US" sz="1400" dirty="0">
                <a:solidFill>
                  <a:schemeClr val="tx1"/>
                </a:solidFill>
              </a:rPr>
              <a:t>Muzzle</a:t>
            </a:r>
            <a:endParaRPr lang="en-US" sz="1400" dirty="0"/>
          </a:p>
          <a:p>
            <a:pPr marL="152400" indent="-152400">
              <a:spcAft>
                <a:spcPts val="600"/>
              </a:spcAft>
              <a:buSzPct val="100000"/>
              <a:buChar char="•"/>
            </a:pPr>
            <a:r>
              <a:rPr lang="en-US" sz="1400" dirty="0">
                <a:solidFill>
                  <a:schemeClr val="tx1"/>
                </a:solidFill>
              </a:rPr>
              <a:t>Muzzle brake</a:t>
            </a:r>
            <a:endParaRPr lang="en-US" sz="1400" dirty="0"/>
          </a:p>
        </p:txBody>
      </p:sp>
      <p:sp>
        <p:nvSpPr>
          <p:cNvPr id="10" name="card_175"/>
          <p:cNvSpPr/>
          <p:nvPr/>
        </p:nvSpPr>
        <p:spPr>
          <a:xfrm>
            <a:off x="4206240" y="1143000"/>
            <a:ext cx="1737360" cy="3429000"/>
          </a:xfrm>
          <a:prstGeom prst="rect">
            <a:avLst/>
          </a:prstGeom>
          <a:solidFill>
            <a:schemeClr val="bg2"/>
          </a:solidFill>
          <a:ln w="12700">
            <a:solidFill>
              <a:schemeClr val="bg2"/>
            </a:solidFill>
            <a:prstDash val="solid"/>
          </a:ln>
        </p:spPr>
        <p:txBody>
          <a:bodyPr/>
          <a:lstStyle/>
          <a:p>
            <a:endParaRPr lang="en-US"/>
          </a:p>
        </p:txBody>
      </p:sp>
      <p:sp>
        <p:nvSpPr>
          <p:cNvPr id="11" name="cardtitle_176"/>
          <p:cNvSpPr txBox="1"/>
          <p:nvPr/>
        </p:nvSpPr>
        <p:spPr>
          <a:xfrm>
            <a:off x="4389120" y="1307592"/>
            <a:ext cx="1371600" cy="50292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Upper Receiver</a:t>
            </a:r>
            <a:endParaRPr lang="en-US" sz="1500" dirty="0"/>
          </a:p>
        </p:txBody>
      </p:sp>
      <p:sp>
        <p:nvSpPr>
          <p:cNvPr id="12" name="cardbody_177"/>
          <p:cNvSpPr txBox="1"/>
          <p:nvPr/>
        </p:nvSpPr>
        <p:spPr>
          <a:xfrm>
            <a:off x="4389120" y="1847088"/>
            <a:ext cx="1371600" cy="2587752"/>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Forward assist</a:t>
            </a:r>
            <a:endParaRPr lang="en-US" sz="1400" dirty="0"/>
          </a:p>
          <a:p>
            <a:pPr marL="152400" indent="-152400">
              <a:spcAft>
                <a:spcPts val="600"/>
              </a:spcAft>
              <a:buSzPct val="100000"/>
              <a:buChar char="•"/>
            </a:pPr>
            <a:r>
              <a:rPr lang="en-US" sz="1400" dirty="0">
                <a:solidFill>
                  <a:schemeClr val="tx1"/>
                </a:solidFill>
              </a:rPr>
              <a:t>Charging handle</a:t>
            </a:r>
            <a:endParaRPr lang="en-US" sz="1400" dirty="0"/>
          </a:p>
          <a:p>
            <a:pPr marL="152400" indent="-152400">
              <a:spcAft>
                <a:spcPts val="600"/>
              </a:spcAft>
              <a:buSzPct val="100000"/>
              <a:buChar char="•"/>
            </a:pPr>
            <a:r>
              <a:rPr lang="en-US" sz="1400" dirty="0">
                <a:solidFill>
                  <a:schemeClr val="tx1"/>
                </a:solidFill>
              </a:rPr>
              <a:t>Dust cover</a:t>
            </a:r>
            <a:endParaRPr lang="en-US" sz="1400" dirty="0"/>
          </a:p>
          <a:p>
            <a:pPr marL="152400" indent="-152400">
              <a:spcAft>
                <a:spcPts val="600"/>
              </a:spcAft>
              <a:buSzPct val="100000"/>
              <a:buChar char="•"/>
            </a:pPr>
            <a:r>
              <a:rPr lang="en-US" sz="1400" dirty="0">
                <a:solidFill>
                  <a:schemeClr val="tx1"/>
                </a:solidFill>
              </a:rPr>
              <a:t>Picatinny rail</a:t>
            </a:r>
            <a:endParaRPr lang="en-US" sz="1400" dirty="0"/>
          </a:p>
          <a:p>
            <a:pPr marL="152400" indent="-152400">
              <a:spcAft>
                <a:spcPts val="600"/>
              </a:spcAft>
              <a:buSzPct val="100000"/>
              <a:buChar char="•"/>
            </a:pPr>
            <a:r>
              <a:rPr lang="en-US" sz="1400" dirty="0">
                <a:solidFill>
                  <a:schemeClr val="tx1"/>
                </a:solidFill>
              </a:rPr>
              <a:t>Carry handle</a:t>
            </a:r>
            <a:endParaRPr lang="en-US" sz="1400" dirty="0"/>
          </a:p>
          <a:p>
            <a:pPr marL="152400" indent="-152400">
              <a:spcAft>
                <a:spcPts val="600"/>
              </a:spcAft>
              <a:buSzPct val="100000"/>
              <a:buChar char="•"/>
            </a:pPr>
            <a:r>
              <a:rPr lang="en-US" sz="1400" dirty="0">
                <a:solidFill>
                  <a:schemeClr val="tx1"/>
                </a:solidFill>
              </a:rPr>
              <a:t>Rear sight</a:t>
            </a:r>
            <a:endParaRPr lang="en-US" sz="1400" dirty="0"/>
          </a:p>
        </p:txBody>
      </p:sp>
      <p:pic>
        <p:nvPicPr>
          <p:cNvPr id="13" name="photo_178" descr="Training photo from the MPTC Patrol Rifle manual"/>
          <p:cNvPicPr>
            <a:picLocks noChangeAspect="1"/>
          </p:cNvPicPr>
          <p:nvPr/>
        </p:nvPicPr>
        <p:blipFill>
          <a:blip r:embed="rId3"/>
          <a:stretch>
            <a:fillRect/>
          </a:stretch>
        </p:blipFill>
        <p:spPr>
          <a:xfrm>
            <a:off x="6172200" y="1959429"/>
            <a:ext cx="2514600" cy="1796143"/>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Nomenclature: Lower Receiver, BCG, Magazine</a:t>
            </a:r>
            <a:endParaRPr lang="en-US" sz="2800" dirty="0"/>
          </a:p>
        </p:txBody>
      </p:sp>
      <p:sp>
        <p:nvSpPr>
          <p:cNvPr id="3" name="card_179"/>
          <p:cNvSpPr/>
          <p:nvPr/>
        </p:nvSpPr>
        <p:spPr>
          <a:xfrm>
            <a:off x="457200" y="1143000"/>
            <a:ext cx="3017520" cy="3429000"/>
          </a:xfrm>
          <a:prstGeom prst="rect">
            <a:avLst/>
          </a:prstGeom>
          <a:solidFill>
            <a:schemeClr val="bg2"/>
          </a:solidFill>
          <a:ln w="12700">
            <a:solidFill>
              <a:schemeClr val="bg2"/>
            </a:solidFill>
            <a:prstDash val="solid"/>
          </a:ln>
        </p:spPr>
        <p:txBody>
          <a:bodyPr/>
          <a:lstStyle/>
          <a:p>
            <a:endParaRPr lang="en-US"/>
          </a:p>
        </p:txBody>
      </p:sp>
      <p:sp>
        <p:nvSpPr>
          <p:cNvPr id="4" name="cardtitle_180"/>
          <p:cNvSpPr txBox="1"/>
          <p:nvPr/>
        </p:nvSpPr>
        <p:spPr>
          <a:xfrm>
            <a:off x="640080" y="1307592"/>
            <a:ext cx="265176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Lower Receiver Group</a:t>
            </a:r>
            <a:endParaRPr lang="en-US" sz="1500" dirty="0"/>
          </a:p>
        </p:txBody>
      </p:sp>
      <p:sp>
        <p:nvSpPr>
          <p:cNvPr id="5" name="cardbody_181"/>
          <p:cNvSpPr txBox="1"/>
          <p:nvPr/>
        </p:nvSpPr>
        <p:spPr>
          <a:xfrm>
            <a:off x="640080" y="1691640"/>
            <a:ext cx="2651760" cy="2743200"/>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Grip</a:t>
            </a:r>
            <a:endParaRPr lang="en-US" sz="1300" dirty="0"/>
          </a:p>
          <a:p>
            <a:pPr marL="152400" indent="-152400">
              <a:spcAft>
                <a:spcPts val="600"/>
              </a:spcAft>
              <a:buSzPct val="100000"/>
              <a:buChar char="•"/>
            </a:pPr>
            <a:r>
              <a:rPr lang="en-US" sz="1300" dirty="0">
                <a:solidFill>
                  <a:schemeClr val="tx1"/>
                </a:solidFill>
              </a:rPr>
              <a:t>Selector safety switch</a:t>
            </a:r>
            <a:endParaRPr lang="en-US" sz="1300" dirty="0"/>
          </a:p>
          <a:p>
            <a:pPr marL="152400" indent="-152400">
              <a:spcAft>
                <a:spcPts val="600"/>
              </a:spcAft>
              <a:buSzPct val="100000"/>
              <a:buChar char="•"/>
            </a:pPr>
            <a:r>
              <a:rPr lang="en-US" sz="1300" dirty="0">
                <a:solidFill>
                  <a:schemeClr val="tx1"/>
                </a:solidFill>
              </a:rPr>
              <a:t>Trigger group: sear, disconnector, hammer</a:t>
            </a:r>
            <a:endParaRPr lang="en-US" sz="1300" dirty="0"/>
          </a:p>
          <a:p>
            <a:pPr marL="152400" indent="-152400">
              <a:spcAft>
                <a:spcPts val="600"/>
              </a:spcAft>
              <a:buSzPct val="100000"/>
              <a:buChar char="•"/>
            </a:pPr>
            <a:r>
              <a:rPr lang="en-US" sz="1300" dirty="0">
                <a:solidFill>
                  <a:schemeClr val="tx1"/>
                </a:solidFill>
              </a:rPr>
              <a:t>Trigger guard</a:t>
            </a:r>
            <a:endParaRPr lang="en-US" sz="1300" dirty="0"/>
          </a:p>
          <a:p>
            <a:pPr marL="152400" indent="-152400">
              <a:spcAft>
                <a:spcPts val="600"/>
              </a:spcAft>
              <a:buSzPct val="100000"/>
              <a:buChar char="•"/>
            </a:pPr>
            <a:r>
              <a:rPr lang="en-US" sz="1300" dirty="0">
                <a:solidFill>
                  <a:schemeClr val="tx1"/>
                </a:solidFill>
              </a:rPr>
              <a:t>Magazine well and release button</a:t>
            </a:r>
            <a:endParaRPr lang="en-US" sz="1300" dirty="0"/>
          </a:p>
          <a:p>
            <a:pPr marL="152400" indent="-152400">
              <a:spcAft>
                <a:spcPts val="600"/>
              </a:spcAft>
              <a:buSzPct val="100000"/>
              <a:buChar char="•"/>
            </a:pPr>
            <a:r>
              <a:rPr lang="en-US" sz="1300" dirty="0">
                <a:solidFill>
                  <a:schemeClr val="tx1"/>
                </a:solidFill>
              </a:rPr>
              <a:t>Bolt release and locking paddle</a:t>
            </a:r>
            <a:endParaRPr lang="en-US" sz="1300" dirty="0"/>
          </a:p>
          <a:p>
            <a:pPr marL="152400" indent="-152400">
              <a:spcAft>
                <a:spcPts val="600"/>
              </a:spcAft>
              <a:buSzPct val="100000"/>
              <a:buChar char="•"/>
            </a:pPr>
            <a:r>
              <a:rPr lang="en-US" sz="1300" dirty="0">
                <a:solidFill>
                  <a:schemeClr val="tx1"/>
                </a:solidFill>
              </a:rPr>
              <a:t>Front and rear takedown pins</a:t>
            </a:r>
            <a:endParaRPr lang="en-US" sz="1300" dirty="0"/>
          </a:p>
        </p:txBody>
      </p:sp>
      <p:sp>
        <p:nvSpPr>
          <p:cNvPr id="6" name="card_182"/>
          <p:cNvSpPr/>
          <p:nvPr/>
        </p:nvSpPr>
        <p:spPr>
          <a:xfrm>
            <a:off x="3657600" y="1143000"/>
            <a:ext cx="2377440" cy="3429000"/>
          </a:xfrm>
          <a:prstGeom prst="rect">
            <a:avLst/>
          </a:prstGeom>
          <a:solidFill>
            <a:schemeClr val="bg2"/>
          </a:solidFill>
          <a:ln w="12700">
            <a:solidFill>
              <a:schemeClr val="bg2"/>
            </a:solidFill>
            <a:prstDash val="solid"/>
          </a:ln>
        </p:spPr>
        <p:txBody>
          <a:bodyPr/>
          <a:lstStyle/>
          <a:p>
            <a:endParaRPr lang="en-US"/>
          </a:p>
        </p:txBody>
      </p:sp>
      <p:sp>
        <p:nvSpPr>
          <p:cNvPr id="7" name="cardtitle_183"/>
          <p:cNvSpPr txBox="1"/>
          <p:nvPr/>
        </p:nvSpPr>
        <p:spPr>
          <a:xfrm>
            <a:off x="3840480" y="1307592"/>
            <a:ext cx="201168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Bolt Carrier Group</a:t>
            </a:r>
            <a:endParaRPr lang="en-US" sz="1500" dirty="0"/>
          </a:p>
        </p:txBody>
      </p:sp>
      <p:sp>
        <p:nvSpPr>
          <p:cNvPr id="8" name="cardbody_184"/>
          <p:cNvSpPr txBox="1"/>
          <p:nvPr/>
        </p:nvSpPr>
        <p:spPr>
          <a:xfrm>
            <a:off x="3840480" y="1691640"/>
            <a:ext cx="2011680" cy="2743200"/>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Bolt carrier</a:t>
            </a:r>
            <a:endParaRPr lang="en-US" sz="1400" dirty="0"/>
          </a:p>
          <a:p>
            <a:pPr marL="152400" indent="-152400">
              <a:spcAft>
                <a:spcPts val="600"/>
              </a:spcAft>
              <a:buSzPct val="100000"/>
              <a:buChar char="•"/>
            </a:pPr>
            <a:r>
              <a:rPr lang="en-US" sz="1400" dirty="0">
                <a:solidFill>
                  <a:schemeClr val="tx1"/>
                </a:solidFill>
              </a:rPr>
              <a:t>Bolt</a:t>
            </a:r>
            <a:endParaRPr lang="en-US" sz="1400" dirty="0"/>
          </a:p>
          <a:p>
            <a:pPr marL="152400" indent="-152400">
              <a:spcAft>
                <a:spcPts val="600"/>
              </a:spcAft>
              <a:buSzPct val="100000"/>
              <a:buChar char="•"/>
            </a:pPr>
            <a:r>
              <a:rPr lang="en-US" sz="1400" dirty="0">
                <a:solidFill>
                  <a:schemeClr val="tx1"/>
                </a:solidFill>
              </a:rPr>
              <a:t>Extractor</a:t>
            </a:r>
            <a:endParaRPr lang="en-US" sz="1400" dirty="0"/>
          </a:p>
          <a:p>
            <a:pPr marL="152400" indent="-152400">
              <a:spcAft>
                <a:spcPts val="600"/>
              </a:spcAft>
              <a:buSzPct val="100000"/>
              <a:buChar char="•"/>
            </a:pPr>
            <a:r>
              <a:rPr lang="en-US" sz="1400" dirty="0">
                <a:solidFill>
                  <a:schemeClr val="tx1"/>
                </a:solidFill>
              </a:rPr>
              <a:t>Firing pin</a:t>
            </a:r>
            <a:endParaRPr lang="en-US" sz="1400" dirty="0"/>
          </a:p>
          <a:p>
            <a:pPr marL="152400" indent="-152400">
              <a:spcAft>
                <a:spcPts val="600"/>
              </a:spcAft>
              <a:buSzPct val="100000"/>
              <a:buChar char="•"/>
            </a:pPr>
            <a:r>
              <a:rPr lang="en-US" sz="1400" dirty="0">
                <a:solidFill>
                  <a:schemeClr val="tx1"/>
                </a:solidFill>
              </a:rPr>
              <a:t>Locking lug</a:t>
            </a:r>
            <a:endParaRPr lang="en-US" sz="1400" dirty="0"/>
          </a:p>
          <a:p>
            <a:pPr marL="152400" indent="-152400">
              <a:spcAft>
                <a:spcPts val="600"/>
              </a:spcAft>
              <a:buSzPct val="100000"/>
              <a:buChar char="•"/>
            </a:pPr>
            <a:r>
              <a:rPr lang="en-US" sz="1400" dirty="0">
                <a:solidFill>
                  <a:schemeClr val="tx1"/>
                </a:solidFill>
              </a:rPr>
              <a:t>Firing pin retainer</a:t>
            </a:r>
            <a:endParaRPr lang="en-US" sz="1400" dirty="0"/>
          </a:p>
        </p:txBody>
      </p:sp>
      <p:sp>
        <p:nvSpPr>
          <p:cNvPr id="9" name="card_185"/>
          <p:cNvSpPr/>
          <p:nvPr/>
        </p:nvSpPr>
        <p:spPr>
          <a:xfrm>
            <a:off x="6217920" y="1143000"/>
            <a:ext cx="2468880" cy="3429000"/>
          </a:xfrm>
          <a:prstGeom prst="rect">
            <a:avLst/>
          </a:prstGeom>
          <a:solidFill>
            <a:schemeClr val="bg2"/>
          </a:solidFill>
          <a:ln w="12700">
            <a:solidFill>
              <a:schemeClr val="bg2"/>
            </a:solidFill>
            <a:prstDash val="solid"/>
          </a:ln>
        </p:spPr>
        <p:txBody>
          <a:bodyPr/>
          <a:lstStyle/>
          <a:p>
            <a:endParaRPr lang="en-US"/>
          </a:p>
        </p:txBody>
      </p:sp>
      <p:sp>
        <p:nvSpPr>
          <p:cNvPr id="10" name="cardtitle_186"/>
          <p:cNvSpPr txBox="1"/>
          <p:nvPr/>
        </p:nvSpPr>
        <p:spPr>
          <a:xfrm>
            <a:off x="6400800" y="1307592"/>
            <a:ext cx="210312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Magazine</a:t>
            </a:r>
            <a:endParaRPr lang="en-US" sz="1500" dirty="0"/>
          </a:p>
        </p:txBody>
      </p:sp>
      <p:sp>
        <p:nvSpPr>
          <p:cNvPr id="11" name="cardbody_187"/>
          <p:cNvSpPr txBox="1"/>
          <p:nvPr/>
        </p:nvSpPr>
        <p:spPr>
          <a:xfrm>
            <a:off x="6400800" y="1691640"/>
            <a:ext cx="2103120" cy="2743200"/>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Follower</a:t>
            </a:r>
            <a:endParaRPr lang="en-US" sz="1400" dirty="0"/>
          </a:p>
          <a:p>
            <a:pPr marL="152400" indent="-152400">
              <a:spcAft>
                <a:spcPts val="600"/>
              </a:spcAft>
              <a:buSzPct val="100000"/>
              <a:buChar char="•"/>
            </a:pPr>
            <a:r>
              <a:rPr lang="en-US" sz="1400" dirty="0">
                <a:solidFill>
                  <a:schemeClr val="tx1"/>
                </a:solidFill>
              </a:rPr>
              <a:t>Follower spring</a:t>
            </a:r>
            <a:endParaRPr lang="en-US" sz="1400" dirty="0"/>
          </a:p>
          <a:p>
            <a:pPr marL="152400" indent="-152400">
              <a:spcAft>
                <a:spcPts val="600"/>
              </a:spcAft>
              <a:buSzPct val="100000"/>
              <a:buChar char="•"/>
            </a:pPr>
            <a:r>
              <a:rPr lang="en-US" sz="1400" dirty="0">
                <a:solidFill>
                  <a:schemeClr val="tx1"/>
                </a:solidFill>
              </a:rPr>
              <a:t>Bottom plate</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Cycle of Operation</a:t>
            </a:r>
            <a:endParaRPr lang="en-US" sz="2800" dirty="0"/>
          </a:p>
        </p:txBody>
      </p:sp>
      <p:sp>
        <p:nvSpPr>
          <p:cNvPr id="4" name="flow_188"/>
          <p:cNvSpPr/>
          <p:nvPr/>
        </p:nvSpPr>
        <p:spPr>
          <a:xfrm>
            <a:off x="457200" y="1280160"/>
            <a:ext cx="2002536" cy="822960"/>
          </a:xfrm>
          <a:prstGeom prst="homePlate">
            <a:avLst/>
          </a:prstGeom>
          <a:solidFill>
            <a:schemeClr val="tx2"/>
          </a:solidFill>
          <a:ln w="12700">
            <a:solidFill>
              <a:schemeClr val="tx2"/>
            </a:solidFill>
            <a:prstDash val="solid"/>
          </a:ln>
        </p:spPr>
        <p:txBody>
          <a:bodyPr/>
          <a:lstStyle/>
          <a:p>
            <a:endParaRPr lang="en-US"/>
          </a:p>
        </p:txBody>
      </p:sp>
      <p:sp>
        <p:nvSpPr>
          <p:cNvPr id="5" name="flowtxt_189"/>
          <p:cNvSpPr txBox="1"/>
          <p:nvPr/>
        </p:nvSpPr>
        <p:spPr>
          <a:xfrm>
            <a:off x="530352" y="1280160"/>
            <a:ext cx="1728216" cy="822960"/>
          </a:xfrm>
          <a:prstGeom prst="rect">
            <a:avLst/>
          </a:prstGeom>
          <a:noFill/>
          <a:ln/>
        </p:spPr>
        <p:txBody>
          <a:bodyPr wrap="square" lIns="0" tIns="0" rIns="0" bIns="0" rtlCol="0" anchor="ctr"/>
          <a:lstStyle/>
          <a:p>
            <a:pPr marL="0" indent="0" algn="ctr">
              <a:buNone/>
            </a:pPr>
            <a:r>
              <a:rPr lang="en-US" sz="1800" b="1" dirty="0">
                <a:solidFill>
                  <a:schemeClr val="bg1"/>
                </a:solidFill>
                <a:latin typeface="Arial" pitchFamily="34" charset="0"/>
                <a:ea typeface="Arial" pitchFamily="34" charset="-122"/>
                <a:cs typeface="Arial" pitchFamily="34" charset="-120"/>
              </a:rPr>
              <a:t>FEED</a:t>
            </a:r>
            <a:endParaRPr lang="en-US" sz="1800" dirty="0"/>
          </a:p>
        </p:txBody>
      </p:sp>
      <p:sp>
        <p:nvSpPr>
          <p:cNvPr id="6" name="flow_190"/>
          <p:cNvSpPr/>
          <p:nvPr/>
        </p:nvSpPr>
        <p:spPr>
          <a:xfrm>
            <a:off x="2532888" y="1280160"/>
            <a:ext cx="2002536" cy="822960"/>
          </a:xfrm>
          <a:prstGeom prst="chevron">
            <a:avLst/>
          </a:prstGeom>
          <a:solidFill>
            <a:schemeClr val="accent2"/>
          </a:solidFill>
          <a:ln w="12700">
            <a:solidFill>
              <a:schemeClr val="accent2"/>
            </a:solidFill>
            <a:prstDash val="solid"/>
          </a:ln>
        </p:spPr>
        <p:txBody>
          <a:bodyPr/>
          <a:lstStyle/>
          <a:p>
            <a:endParaRPr lang="en-US"/>
          </a:p>
        </p:txBody>
      </p:sp>
      <p:sp>
        <p:nvSpPr>
          <p:cNvPr id="7" name="flowtxt_191"/>
          <p:cNvSpPr txBox="1"/>
          <p:nvPr/>
        </p:nvSpPr>
        <p:spPr>
          <a:xfrm>
            <a:off x="2734056" y="1280160"/>
            <a:ext cx="1600200" cy="822960"/>
          </a:xfrm>
          <a:prstGeom prst="rect">
            <a:avLst/>
          </a:prstGeom>
          <a:noFill/>
          <a:ln/>
        </p:spPr>
        <p:txBody>
          <a:bodyPr wrap="square" lIns="0" tIns="0" rIns="0" bIns="0" rtlCol="0" anchor="ctr"/>
          <a:lstStyle/>
          <a:p>
            <a:pPr marL="0" indent="0" algn="ctr">
              <a:buNone/>
            </a:pPr>
            <a:r>
              <a:rPr lang="en-US" sz="1800" b="1" dirty="0">
                <a:solidFill>
                  <a:schemeClr val="bg1"/>
                </a:solidFill>
                <a:latin typeface="Arial" pitchFamily="34" charset="0"/>
                <a:ea typeface="Arial" pitchFamily="34" charset="-122"/>
                <a:cs typeface="Arial" pitchFamily="34" charset="-120"/>
              </a:rPr>
              <a:t>FIRE</a:t>
            </a:r>
            <a:endParaRPr lang="en-US" sz="1800" dirty="0"/>
          </a:p>
        </p:txBody>
      </p:sp>
      <p:sp>
        <p:nvSpPr>
          <p:cNvPr id="8" name="flow_192"/>
          <p:cNvSpPr/>
          <p:nvPr/>
        </p:nvSpPr>
        <p:spPr>
          <a:xfrm>
            <a:off x="4608576" y="1280160"/>
            <a:ext cx="2002536" cy="822960"/>
          </a:xfrm>
          <a:prstGeom prst="chevron">
            <a:avLst/>
          </a:prstGeom>
          <a:solidFill>
            <a:schemeClr val="tx2"/>
          </a:solidFill>
          <a:ln w="12700">
            <a:solidFill>
              <a:schemeClr val="tx2"/>
            </a:solidFill>
            <a:prstDash val="solid"/>
          </a:ln>
        </p:spPr>
        <p:txBody>
          <a:bodyPr/>
          <a:lstStyle/>
          <a:p>
            <a:endParaRPr lang="en-US"/>
          </a:p>
        </p:txBody>
      </p:sp>
      <p:sp>
        <p:nvSpPr>
          <p:cNvPr id="9" name="flowtxt_193"/>
          <p:cNvSpPr txBox="1"/>
          <p:nvPr/>
        </p:nvSpPr>
        <p:spPr>
          <a:xfrm>
            <a:off x="4809744" y="1280160"/>
            <a:ext cx="1600200" cy="822960"/>
          </a:xfrm>
          <a:prstGeom prst="rect">
            <a:avLst/>
          </a:prstGeom>
          <a:noFill/>
          <a:ln/>
        </p:spPr>
        <p:txBody>
          <a:bodyPr wrap="square" lIns="0" tIns="0" rIns="0" bIns="0" rtlCol="0" anchor="ctr"/>
          <a:lstStyle/>
          <a:p>
            <a:pPr marL="0" indent="0" algn="ctr">
              <a:buNone/>
            </a:pPr>
            <a:r>
              <a:rPr lang="en-US" sz="1800" b="1" dirty="0">
                <a:solidFill>
                  <a:schemeClr val="bg1"/>
                </a:solidFill>
                <a:latin typeface="Arial" pitchFamily="34" charset="0"/>
                <a:ea typeface="Arial" pitchFamily="34" charset="-122"/>
                <a:cs typeface="Arial" pitchFamily="34" charset="-120"/>
              </a:rPr>
              <a:t>EXTRACT</a:t>
            </a:r>
            <a:endParaRPr lang="en-US" sz="1800" dirty="0"/>
          </a:p>
        </p:txBody>
      </p:sp>
      <p:sp>
        <p:nvSpPr>
          <p:cNvPr id="10" name="flow_194"/>
          <p:cNvSpPr/>
          <p:nvPr/>
        </p:nvSpPr>
        <p:spPr>
          <a:xfrm>
            <a:off x="6684264" y="1280160"/>
            <a:ext cx="2002536" cy="822960"/>
          </a:xfrm>
          <a:prstGeom prst="chevron">
            <a:avLst/>
          </a:prstGeom>
          <a:solidFill>
            <a:schemeClr val="accent2"/>
          </a:solidFill>
          <a:ln w="12700">
            <a:solidFill>
              <a:schemeClr val="accent2"/>
            </a:solidFill>
            <a:prstDash val="solid"/>
          </a:ln>
        </p:spPr>
        <p:txBody>
          <a:bodyPr/>
          <a:lstStyle/>
          <a:p>
            <a:endParaRPr lang="en-US"/>
          </a:p>
        </p:txBody>
      </p:sp>
      <p:sp>
        <p:nvSpPr>
          <p:cNvPr id="11" name="flowtxt_195"/>
          <p:cNvSpPr txBox="1"/>
          <p:nvPr/>
        </p:nvSpPr>
        <p:spPr>
          <a:xfrm>
            <a:off x="6885432" y="1280160"/>
            <a:ext cx="1600200" cy="822960"/>
          </a:xfrm>
          <a:prstGeom prst="rect">
            <a:avLst/>
          </a:prstGeom>
          <a:noFill/>
          <a:ln/>
        </p:spPr>
        <p:txBody>
          <a:bodyPr wrap="square" lIns="0" tIns="0" rIns="0" bIns="0" rtlCol="0" anchor="ctr"/>
          <a:lstStyle/>
          <a:p>
            <a:pPr marL="0" indent="0" algn="ctr">
              <a:buNone/>
            </a:pPr>
            <a:r>
              <a:rPr lang="en-US" sz="1800" b="1" dirty="0">
                <a:solidFill>
                  <a:schemeClr val="bg1"/>
                </a:solidFill>
                <a:latin typeface="Arial" pitchFamily="34" charset="0"/>
                <a:ea typeface="Arial" pitchFamily="34" charset="-122"/>
                <a:cs typeface="Arial" pitchFamily="34" charset="-120"/>
              </a:rPr>
              <a:t>EJECT</a:t>
            </a:r>
            <a:endParaRPr lang="en-US" sz="1800" dirty="0"/>
          </a:p>
        </p:txBody>
      </p:sp>
      <p:sp>
        <p:nvSpPr>
          <p:cNvPr id="12" name="flowd_196"/>
          <p:cNvSpPr txBox="1"/>
          <p:nvPr/>
        </p:nvSpPr>
        <p:spPr>
          <a:xfrm>
            <a:off x="548640" y="2286000"/>
            <a:ext cx="1874520" cy="914400"/>
          </a:xfrm>
          <a:prstGeom prst="rect">
            <a:avLst/>
          </a:prstGeom>
          <a:noFill/>
          <a:ln/>
        </p:spPr>
        <p:txBody>
          <a:bodyPr wrap="square" lIns="0" tIns="0" rIns="0" bIns="0" rtlCol="0" anchor="t"/>
          <a:lstStyle/>
          <a:p>
            <a:pPr marL="0" indent="0" algn="ctr">
              <a:buNone/>
            </a:pPr>
            <a:r>
              <a:rPr lang="en-US" sz="1400" dirty="0">
                <a:solidFill>
                  <a:schemeClr val="tx1"/>
                </a:solidFill>
              </a:rPr>
              <a:t>Cartridge moves from the magazine to the chamber</a:t>
            </a:r>
            <a:endParaRPr lang="en-US" sz="1400" dirty="0"/>
          </a:p>
        </p:txBody>
      </p:sp>
      <p:sp>
        <p:nvSpPr>
          <p:cNvPr id="13" name="flowd_197"/>
          <p:cNvSpPr txBox="1"/>
          <p:nvPr/>
        </p:nvSpPr>
        <p:spPr>
          <a:xfrm>
            <a:off x="2624328" y="2286000"/>
            <a:ext cx="1874520" cy="914400"/>
          </a:xfrm>
          <a:prstGeom prst="rect">
            <a:avLst/>
          </a:prstGeom>
          <a:noFill/>
          <a:ln/>
        </p:spPr>
        <p:txBody>
          <a:bodyPr wrap="square" lIns="0" tIns="0" rIns="0" bIns="0" rtlCol="0" anchor="t"/>
          <a:lstStyle/>
          <a:p>
            <a:pPr marL="0" indent="0" algn="ctr">
              <a:buNone/>
            </a:pPr>
            <a:r>
              <a:rPr lang="en-US" sz="1400" dirty="0">
                <a:solidFill>
                  <a:schemeClr val="tx1"/>
                </a:solidFill>
              </a:rPr>
              <a:t>Firing pin strikes the primer and the powder combusts</a:t>
            </a:r>
            <a:endParaRPr lang="en-US" sz="1400" dirty="0"/>
          </a:p>
        </p:txBody>
      </p:sp>
      <p:sp>
        <p:nvSpPr>
          <p:cNvPr id="14" name="flowd_198"/>
          <p:cNvSpPr txBox="1"/>
          <p:nvPr/>
        </p:nvSpPr>
        <p:spPr>
          <a:xfrm>
            <a:off x="4700016" y="2286000"/>
            <a:ext cx="1874520" cy="914400"/>
          </a:xfrm>
          <a:prstGeom prst="rect">
            <a:avLst/>
          </a:prstGeom>
          <a:noFill/>
          <a:ln/>
        </p:spPr>
        <p:txBody>
          <a:bodyPr wrap="square" lIns="0" tIns="0" rIns="0" bIns="0" rtlCol="0" anchor="t"/>
          <a:lstStyle/>
          <a:p>
            <a:pPr marL="0" indent="0" algn="ctr">
              <a:buNone/>
            </a:pPr>
            <a:r>
              <a:rPr lang="en-US" sz="1400" dirty="0">
                <a:solidFill>
                  <a:schemeClr val="tx1"/>
                </a:solidFill>
              </a:rPr>
              <a:t>Cartridge case is removed from the chamber</a:t>
            </a:r>
            <a:endParaRPr lang="en-US" sz="1400" dirty="0"/>
          </a:p>
        </p:txBody>
      </p:sp>
      <p:sp>
        <p:nvSpPr>
          <p:cNvPr id="15" name="flowd_199"/>
          <p:cNvSpPr txBox="1"/>
          <p:nvPr/>
        </p:nvSpPr>
        <p:spPr>
          <a:xfrm>
            <a:off x="6775704" y="2286000"/>
            <a:ext cx="1874520" cy="914400"/>
          </a:xfrm>
          <a:prstGeom prst="rect">
            <a:avLst/>
          </a:prstGeom>
          <a:noFill/>
          <a:ln/>
        </p:spPr>
        <p:txBody>
          <a:bodyPr wrap="square" lIns="0" tIns="0" rIns="0" bIns="0" rtlCol="0" anchor="t"/>
          <a:lstStyle/>
          <a:p>
            <a:pPr marL="0" indent="0" algn="ctr">
              <a:buNone/>
            </a:pPr>
            <a:r>
              <a:rPr lang="en-US" sz="1400" dirty="0">
                <a:solidFill>
                  <a:schemeClr val="tx1"/>
                </a:solidFill>
              </a:rPr>
              <a:t>Cartridge case is thrown from the receiver</a:t>
            </a:r>
            <a:endParaRPr lang="en-US" sz="1400" dirty="0"/>
          </a:p>
        </p:txBody>
      </p:sp>
      <p:sp>
        <p:nvSpPr>
          <p:cNvPr id="16" name="callout_200"/>
          <p:cNvSpPr/>
          <p:nvPr/>
        </p:nvSpPr>
        <p:spPr>
          <a:xfrm>
            <a:off x="457200" y="3703320"/>
            <a:ext cx="8229600" cy="548640"/>
          </a:xfrm>
          <a:prstGeom prst="rect">
            <a:avLst/>
          </a:prstGeom>
          <a:solidFill>
            <a:schemeClr val="bg2"/>
          </a:solidFill>
          <a:ln w="12700">
            <a:solidFill>
              <a:schemeClr val="bg2"/>
            </a:solidFill>
            <a:prstDash val="solid"/>
          </a:ln>
        </p:spPr>
        <p:txBody>
          <a:bodyPr/>
          <a:lstStyle/>
          <a:p>
            <a:endParaRPr lang="en-US"/>
          </a:p>
        </p:txBody>
      </p:sp>
      <p:sp>
        <p:nvSpPr>
          <p:cNvPr id="17" name="callouttxt_201"/>
          <p:cNvSpPr txBox="1"/>
          <p:nvPr/>
        </p:nvSpPr>
        <p:spPr>
          <a:xfrm>
            <a:off x="685800" y="3703320"/>
            <a:ext cx="7772400" cy="548640"/>
          </a:xfrm>
          <a:prstGeom prst="rect">
            <a:avLst/>
          </a:prstGeom>
          <a:noFill/>
          <a:ln/>
        </p:spPr>
        <p:txBody>
          <a:bodyPr wrap="square" lIns="0" tIns="0" rIns="0" bIns="0" rtlCol="0" anchor="ctr"/>
          <a:lstStyle/>
          <a:p>
            <a:pPr marL="0" indent="0">
              <a:buNone/>
            </a:pPr>
            <a:r>
              <a:rPr lang="en-US" sz="1500" b="1" dirty="0">
                <a:solidFill>
                  <a:schemeClr val="tx2"/>
                </a:solidFill>
              </a:rPr>
              <a:t>Every malfunction falls into one of these four phases</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The Four Conditions of Carry</a:t>
            </a:r>
            <a:endParaRPr lang="en-US" sz="2800" dirty="0"/>
          </a:p>
        </p:txBody>
      </p:sp>
      <p:graphicFrame>
        <p:nvGraphicFramePr>
          <p:cNvPr id="18" name="table_202"/>
          <p:cNvGraphicFramePr>
            <a:graphicFrameLocks noGrp="1"/>
          </p:cNvGraphicFramePr>
          <p:nvPr>
            <p:extLst>
              <p:ext uri="{D42A27DB-BD31-4B8C-83A1-F6EECF244321}">
                <p14:modId xmlns:p14="http://schemas.microsoft.com/office/powerpoint/2010/main" val="1579011935"/>
              </p:ext>
            </p:extLst>
          </p:nvPr>
        </p:nvGraphicFramePr>
        <p:xfrm>
          <a:off x="457200" y="1143000"/>
          <a:ext cx="8229600" cy="914400"/>
        </p:xfrm>
        <a:graphic>
          <a:graphicData uri="http://schemas.openxmlformats.org/drawingml/2006/table">
            <a:tbl>
              <a:tblPr/>
              <a:tblGrid>
                <a:gridCol w="12801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gridCol w="1737360">
                  <a:extLst>
                    <a:ext uri="{9D8B030D-6E8A-4147-A177-3AD203B41FA5}">
                      <a16:colId xmlns:a16="http://schemas.microsoft.com/office/drawing/2014/main" val="20004"/>
                    </a:ext>
                  </a:extLst>
                </a:gridCol>
              </a:tblGrid>
              <a:tr h="457200">
                <a:tc>
                  <a:txBody>
                    <a:bodyPr/>
                    <a:lstStyle/>
                    <a:p>
                      <a:pPr marL="0" indent="0">
                        <a:buNone/>
                      </a:pPr>
                      <a:endParaRPr lang="en-US" sz="14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400" b="1" dirty="0">
                          <a:solidFill>
                            <a:schemeClr val="bg1"/>
                          </a:solidFill>
                          <a:latin typeface="Arial" pitchFamily="34" charset="0"/>
                          <a:ea typeface="Arial" pitchFamily="34" charset="-122"/>
                          <a:cs typeface="Arial" pitchFamily="34" charset="-120"/>
                        </a:rPr>
                        <a:t>Safe / Storage</a:t>
                      </a:r>
                      <a:endParaRPr lang="en-US" sz="14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400" b="1" dirty="0">
                          <a:solidFill>
                            <a:schemeClr val="bg1"/>
                          </a:solidFill>
                          <a:latin typeface="Arial" pitchFamily="34" charset="0"/>
                          <a:ea typeface="Arial" pitchFamily="34" charset="-122"/>
                          <a:cs typeface="Arial" pitchFamily="34" charset="-120"/>
                        </a:rPr>
                        <a:t>Transport</a:t>
                      </a:r>
                      <a:endParaRPr lang="en-US" sz="14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400" b="1" dirty="0">
                          <a:solidFill>
                            <a:schemeClr val="bg1"/>
                          </a:solidFill>
                          <a:latin typeface="Arial" pitchFamily="34" charset="0"/>
                          <a:ea typeface="Arial" pitchFamily="34" charset="-122"/>
                          <a:cs typeface="Arial" pitchFamily="34" charset="-120"/>
                        </a:rPr>
                        <a:t>Tactical</a:t>
                      </a:r>
                      <a:endParaRPr lang="en-US" sz="14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400" b="1" dirty="0">
                          <a:solidFill>
                            <a:schemeClr val="bg1"/>
                          </a:solidFill>
                          <a:latin typeface="Arial" pitchFamily="34" charset="0"/>
                          <a:ea typeface="Arial" pitchFamily="34" charset="-122"/>
                          <a:cs typeface="Arial" pitchFamily="34" charset="-120"/>
                        </a:rPr>
                        <a:t>Fire</a:t>
                      </a:r>
                      <a:endParaRPr lang="en-US" sz="14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57200">
                <a:tc>
                  <a:txBody>
                    <a:bodyPr/>
                    <a:lstStyle/>
                    <a:p>
                      <a:pPr marL="0" indent="0">
                        <a:buNone/>
                      </a:pPr>
                      <a:r>
                        <a:rPr lang="en-US" sz="1400" b="1" dirty="0">
                          <a:solidFill>
                            <a:schemeClr val="tx1"/>
                          </a:solidFill>
                        </a:rPr>
                        <a:t>Action</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OPEN</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CLOSED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CLOSED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CLOSED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57200">
                <a:tc>
                  <a:txBody>
                    <a:bodyPr/>
                    <a:lstStyle/>
                    <a:p>
                      <a:pPr marL="0" indent="0">
                        <a:buNone/>
                      </a:pPr>
                      <a:r>
                        <a:rPr lang="en-US" sz="1400" b="1" dirty="0">
                          <a:solidFill>
                            <a:schemeClr val="tx1"/>
                          </a:solidFill>
                        </a:rPr>
                        <a:t>Chamber</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EMPTY</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EMPTY</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LOADED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LOADED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457200">
                <a:tc>
                  <a:txBody>
                    <a:bodyPr/>
                    <a:lstStyle/>
                    <a:p>
                      <a:pPr marL="0" indent="0">
                        <a:buNone/>
                      </a:pPr>
                      <a:r>
                        <a:rPr lang="en-US" sz="1400" b="1" dirty="0">
                          <a:solidFill>
                            <a:schemeClr val="tx1"/>
                          </a:solidFill>
                        </a:rPr>
                        <a:t>Magazine</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NONE</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LOADED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LOADED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LOADED</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57200">
                <a:tc>
                  <a:txBody>
                    <a:bodyPr/>
                    <a:lstStyle/>
                    <a:p>
                      <a:pPr marL="0" indent="0">
                        <a:buNone/>
                      </a:pPr>
                      <a:r>
                        <a:rPr lang="en-US" sz="1400" b="1" dirty="0">
                          <a:solidFill>
                            <a:schemeClr val="tx1"/>
                          </a:solidFill>
                        </a:rPr>
                        <a:t>Safety</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ON</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ON</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ON</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400" dirty="0">
                          <a:solidFill>
                            <a:schemeClr val="tx1"/>
                          </a:solidFill>
                        </a:rPr>
                        <a:t>OFF</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457200">
                <a:tc>
                  <a:txBody>
                    <a:bodyPr/>
                    <a:lstStyle/>
                    <a:p>
                      <a:pPr marL="0" indent="0">
                        <a:buNone/>
                      </a:pPr>
                      <a:r>
                        <a:rPr lang="en-US" sz="1400" b="1" dirty="0">
                          <a:solidFill>
                            <a:schemeClr val="tx1"/>
                          </a:solidFill>
                        </a:rPr>
                        <a:t>Used for</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Long term storage or repair</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Cruiser ready storage</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Deployed for a possible threat</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Decision to shoot made, sights on target</a:t>
                      </a:r>
                      <a:endParaRPr lang="en-US" sz="14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5" name="note_203"/>
          <p:cNvSpPr txBox="1"/>
          <p:nvPr/>
        </p:nvSpPr>
        <p:spPr>
          <a:xfrm>
            <a:off x="457200" y="4206240"/>
            <a:ext cx="8229600" cy="365760"/>
          </a:xfrm>
          <a:prstGeom prst="rect">
            <a:avLst/>
          </a:prstGeom>
          <a:noFill/>
          <a:ln/>
        </p:spPr>
        <p:txBody>
          <a:bodyPr wrap="square" lIns="0" tIns="0" rIns="0" bIns="0" rtlCol="0" anchor="ctr"/>
          <a:lstStyle/>
          <a:p>
            <a:pPr marL="0" indent="0">
              <a:buNone/>
            </a:pPr>
            <a:r>
              <a:rPr lang="en-US" sz="1300" i="1" dirty="0">
                <a:solidFill>
                  <a:schemeClr val="accent3"/>
                </a:solidFill>
              </a:rPr>
              <a:t>Cruiser Ready (Transport) is the recommended and most common method for storing the rifle in the cruiser.</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Front Sight</a:t>
            </a:r>
            <a:endParaRPr lang="en-US" sz="2800" dirty="0"/>
          </a:p>
        </p:txBody>
      </p:sp>
      <p:sp>
        <p:nvSpPr>
          <p:cNvPr id="4" name="bullets_204"/>
          <p:cNvSpPr txBox="1"/>
          <p:nvPr/>
        </p:nvSpPr>
        <p:spPr>
          <a:xfrm>
            <a:off x="457200" y="1143000"/>
            <a:ext cx="8229600" cy="3429000"/>
          </a:xfrm>
          <a:prstGeom prst="rect">
            <a:avLst/>
          </a:prstGeom>
          <a:noFill/>
          <a:ln/>
        </p:spPr>
        <p:txBody>
          <a:bodyPr wrap="square" lIns="0" tIns="0" rIns="0" bIns="0" rtlCol="0" anchor="t"/>
          <a:lstStyle/>
          <a:p>
            <a:pPr marL="203200" indent="-203200">
              <a:spcAft>
                <a:spcPts val="700"/>
              </a:spcAft>
              <a:buSzPct val="100000"/>
              <a:buChar char="•"/>
            </a:pPr>
            <a:r>
              <a:rPr lang="en-US" sz="1600" dirty="0">
                <a:solidFill>
                  <a:schemeClr val="tx1"/>
                </a:solidFill>
              </a:rPr>
              <a:t>Most common: a raised post, similar to a service pistol</a:t>
            </a:r>
            <a:endParaRPr lang="en-US" sz="1600" dirty="0"/>
          </a:p>
          <a:p>
            <a:pPr marL="203200" indent="-203200">
              <a:spcAft>
                <a:spcPts val="700"/>
              </a:spcAft>
              <a:buSzPct val="100000"/>
              <a:buChar char="•"/>
            </a:pPr>
            <a:r>
              <a:rPr lang="en-US" sz="1600" dirty="0">
                <a:solidFill>
                  <a:schemeClr val="tx1"/>
                </a:solidFill>
              </a:rPr>
              <a:t>Centered vertically and horizontally in the rear sight opening</a:t>
            </a:r>
            <a:endParaRPr lang="en-US" sz="1600" dirty="0"/>
          </a:p>
          <a:p>
            <a:pPr marL="203200" indent="-203200">
              <a:spcAft>
                <a:spcPts val="700"/>
              </a:spcAft>
              <a:buSzPct val="100000"/>
              <a:buChar char="•"/>
            </a:pPr>
            <a:r>
              <a:rPr lang="en-US" sz="1600" dirty="0">
                <a:solidFill>
                  <a:schemeClr val="tx1"/>
                </a:solidFill>
              </a:rPr>
              <a:t>Longer sight radius means the post can be thinner than a pistol's</a:t>
            </a:r>
            <a:endParaRPr lang="en-US" sz="1600" dirty="0"/>
          </a:p>
          <a:p>
            <a:pPr marL="203200" indent="-203200">
              <a:spcAft>
                <a:spcPts val="700"/>
              </a:spcAft>
              <a:buSzPct val="100000"/>
              <a:buChar char="•"/>
            </a:pPr>
            <a:r>
              <a:rPr lang="en-US" sz="1600" dirty="0">
                <a:solidFill>
                  <a:schemeClr val="tx1"/>
                </a:solidFill>
              </a:rPr>
              <a:t>Thinner post lets in more light for greater accuracy and precision</a:t>
            </a:r>
            <a:endParaRPr lang="en-US" sz="1600" dirty="0"/>
          </a:p>
          <a:p>
            <a:pPr marL="203200" indent="-203200">
              <a:spcAft>
                <a:spcPts val="700"/>
              </a:spcAft>
              <a:buSzPct val="100000"/>
              <a:buChar char="•"/>
            </a:pPr>
            <a:r>
              <a:rPr lang="en-US" sz="1600" dirty="0">
                <a:solidFill>
                  <a:schemeClr val="tx1"/>
                </a:solidFill>
              </a:rPr>
              <a:t>Protective steel ears on AR15 / M16 style rifles</a:t>
            </a:r>
            <a:endParaRPr lang="en-US" sz="1600" dirty="0"/>
          </a:p>
          <a:p>
            <a:pPr marL="203200" indent="-203200">
              <a:spcAft>
                <a:spcPts val="700"/>
              </a:spcAft>
              <a:buSzPct val="100000"/>
              <a:buChar char="•"/>
            </a:pPr>
            <a:r>
              <a:rPr lang="en-US" sz="1600" dirty="0">
                <a:solidFill>
                  <a:schemeClr val="tx1"/>
                </a:solidFill>
              </a:rPr>
              <a:t>Most LE patrol rifles have a front sight adjustable for elevation</a:t>
            </a:r>
            <a:endParaRPr lang="en-US" sz="1600" dirty="0"/>
          </a:p>
          <a:p>
            <a:pPr marL="203200" indent="-203200">
              <a:spcAft>
                <a:spcPts val="700"/>
              </a:spcAft>
              <a:buSzPct val="100000"/>
              <a:buChar char="•"/>
            </a:pPr>
            <a:r>
              <a:rPr lang="en-US" sz="1600" dirty="0">
                <a:solidFill>
                  <a:schemeClr val="tx1"/>
                </a:solidFill>
              </a:rPr>
              <a:t>Low light options: white stripe or tritium night sights</a:t>
            </a:r>
            <a:endParaRPr lang="en-US" sz="16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Front Sight Adjustment</a:t>
            </a:r>
            <a:endParaRPr lang="en-US" sz="2800" dirty="0"/>
          </a:p>
        </p:txBody>
      </p:sp>
      <p:sp>
        <p:nvSpPr>
          <p:cNvPr id="4" name="num_205"/>
          <p:cNvSpPr/>
          <p:nvPr/>
        </p:nvSpPr>
        <p:spPr>
          <a:xfrm>
            <a:off x="457200" y="120700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5" name="numtxt_206"/>
          <p:cNvSpPr txBox="1"/>
          <p:nvPr/>
        </p:nvSpPr>
        <p:spPr>
          <a:xfrm>
            <a:off x="457200" y="120700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6" name="step_207"/>
          <p:cNvSpPr txBox="1"/>
          <p:nvPr/>
        </p:nvSpPr>
        <p:spPr>
          <a:xfrm>
            <a:off x="932688" y="1097280"/>
            <a:ext cx="4645152" cy="566928"/>
          </a:xfrm>
          <a:prstGeom prst="rect">
            <a:avLst/>
          </a:prstGeom>
          <a:noFill/>
          <a:ln/>
        </p:spPr>
        <p:txBody>
          <a:bodyPr wrap="square" lIns="0" tIns="0" rIns="0" bIns="0" rtlCol="0" anchor="ctr"/>
          <a:lstStyle/>
          <a:p>
            <a:pPr marL="0" indent="0">
              <a:buNone/>
            </a:pPr>
            <a:r>
              <a:rPr lang="en-US" sz="1400" dirty="0">
                <a:solidFill>
                  <a:schemeClr val="tx1"/>
                </a:solidFill>
              </a:rPr>
              <a:t>The post screws into the triangular AR15 front sight assembly</a:t>
            </a:r>
            <a:endParaRPr lang="en-US" sz="1400" dirty="0"/>
          </a:p>
        </p:txBody>
      </p:sp>
      <p:sp>
        <p:nvSpPr>
          <p:cNvPr id="7" name="num_208"/>
          <p:cNvSpPr/>
          <p:nvPr/>
        </p:nvSpPr>
        <p:spPr>
          <a:xfrm>
            <a:off x="457200" y="177393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8" name="numtxt_209"/>
          <p:cNvSpPr txBox="1"/>
          <p:nvPr/>
        </p:nvSpPr>
        <p:spPr>
          <a:xfrm>
            <a:off x="457200" y="177393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9" name="step_210"/>
          <p:cNvSpPr txBox="1"/>
          <p:nvPr/>
        </p:nvSpPr>
        <p:spPr>
          <a:xfrm>
            <a:off x="932688" y="1664208"/>
            <a:ext cx="4645152" cy="566928"/>
          </a:xfrm>
          <a:prstGeom prst="rect">
            <a:avLst/>
          </a:prstGeom>
          <a:noFill/>
          <a:ln/>
        </p:spPr>
        <p:txBody>
          <a:bodyPr wrap="square" lIns="0" tIns="0" rIns="0" bIns="0" rtlCol="0" anchor="ctr"/>
          <a:lstStyle/>
          <a:p>
            <a:pPr marL="0" indent="0">
              <a:buNone/>
            </a:pPr>
            <a:r>
              <a:rPr lang="en-US" sz="1400" dirty="0">
                <a:solidFill>
                  <a:schemeClr val="tx1"/>
                </a:solidFill>
              </a:rPr>
              <a:t>A spring loaded detent locks into notches on the post's base</a:t>
            </a:r>
            <a:endParaRPr lang="en-US" sz="1400" dirty="0"/>
          </a:p>
        </p:txBody>
      </p:sp>
      <p:sp>
        <p:nvSpPr>
          <p:cNvPr id="10" name="num_211"/>
          <p:cNvSpPr/>
          <p:nvPr/>
        </p:nvSpPr>
        <p:spPr>
          <a:xfrm>
            <a:off x="457200" y="23408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1" name="numtxt_212"/>
          <p:cNvSpPr txBox="1"/>
          <p:nvPr/>
        </p:nvSpPr>
        <p:spPr>
          <a:xfrm>
            <a:off x="457200" y="23408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2" name="step_213"/>
          <p:cNvSpPr txBox="1"/>
          <p:nvPr/>
        </p:nvSpPr>
        <p:spPr>
          <a:xfrm>
            <a:off x="932688" y="2231136"/>
            <a:ext cx="4645152" cy="566928"/>
          </a:xfrm>
          <a:prstGeom prst="rect">
            <a:avLst/>
          </a:prstGeom>
          <a:noFill/>
          <a:ln/>
        </p:spPr>
        <p:txBody>
          <a:bodyPr wrap="square" lIns="0" tIns="0" rIns="0" bIns="0" rtlCol="0" anchor="ctr"/>
          <a:lstStyle/>
          <a:p>
            <a:pPr marL="0" indent="0">
              <a:buNone/>
            </a:pPr>
            <a:r>
              <a:rPr lang="en-US" sz="1400" dirty="0">
                <a:solidFill>
                  <a:schemeClr val="tx1"/>
                </a:solidFill>
              </a:rPr>
              <a:t>Depress the detent, then turn the post in or out</a:t>
            </a:r>
            <a:endParaRPr lang="en-US" sz="1400" dirty="0"/>
          </a:p>
        </p:txBody>
      </p:sp>
      <p:sp>
        <p:nvSpPr>
          <p:cNvPr id="13" name="num_214"/>
          <p:cNvSpPr/>
          <p:nvPr/>
        </p:nvSpPr>
        <p:spPr>
          <a:xfrm>
            <a:off x="457200" y="290779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4" name="numtxt_215"/>
          <p:cNvSpPr txBox="1"/>
          <p:nvPr/>
        </p:nvSpPr>
        <p:spPr>
          <a:xfrm>
            <a:off x="457200" y="290779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5" name="step_216"/>
          <p:cNvSpPr txBox="1"/>
          <p:nvPr/>
        </p:nvSpPr>
        <p:spPr>
          <a:xfrm>
            <a:off x="932688" y="2798064"/>
            <a:ext cx="4645152" cy="566928"/>
          </a:xfrm>
          <a:prstGeom prst="rect">
            <a:avLst/>
          </a:prstGeom>
          <a:noFill/>
          <a:ln/>
        </p:spPr>
        <p:txBody>
          <a:bodyPr wrap="square" lIns="0" tIns="0" rIns="0" bIns="0" rtlCol="0" anchor="ctr"/>
          <a:lstStyle/>
          <a:p>
            <a:pPr marL="0" indent="0">
              <a:buNone/>
            </a:pPr>
            <a:r>
              <a:rPr lang="en-US" sz="1400" dirty="0">
                <a:solidFill>
                  <a:schemeClr val="tx1"/>
                </a:solidFill>
              </a:rPr>
              <a:t>Turning in or out lowers or raises the sight, opposite of rear sight elevation</a:t>
            </a:r>
            <a:endParaRPr lang="en-US" sz="1400" dirty="0"/>
          </a:p>
        </p:txBody>
      </p:sp>
      <p:sp>
        <p:nvSpPr>
          <p:cNvPr id="16" name="num_217"/>
          <p:cNvSpPr/>
          <p:nvPr/>
        </p:nvSpPr>
        <p:spPr>
          <a:xfrm>
            <a:off x="457200" y="347472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7" name="numtxt_218"/>
          <p:cNvSpPr txBox="1"/>
          <p:nvPr/>
        </p:nvSpPr>
        <p:spPr>
          <a:xfrm>
            <a:off x="457200" y="347472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8" name="step_219"/>
          <p:cNvSpPr txBox="1"/>
          <p:nvPr/>
        </p:nvSpPr>
        <p:spPr>
          <a:xfrm>
            <a:off x="932688" y="3364992"/>
            <a:ext cx="4645152" cy="566928"/>
          </a:xfrm>
          <a:prstGeom prst="rect">
            <a:avLst/>
          </a:prstGeom>
          <a:noFill/>
          <a:ln/>
        </p:spPr>
        <p:txBody>
          <a:bodyPr wrap="square" lIns="0" tIns="0" rIns="0" bIns="0" rtlCol="0" anchor="ctr"/>
          <a:lstStyle/>
          <a:p>
            <a:pPr marL="0" indent="0">
              <a:buNone/>
            </a:pPr>
            <a:r>
              <a:rPr lang="en-US" sz="1400" dirty="0">
                <a:solidFill>
                  <a:schemeClr val="tx1"/>
                </a:solidFill>
              </a:rPr>
              <a:t>No tool? Use the tip of a .223 round to press the detent and turn the base</a:t>
            </a:r>
            <a:endParaRPr lang="en-US" sz="1400" dirty="0"/>
          </a:p>
        </p:txBody>
      </p:sp>
      <p:sp>
        <p:nvSpPr>
          <p:cNvPr id="19" name="num_220"/>
          <p:cNvSpPr/>
          <p:nvPr/>
        </p:nvSpPr>
        <p:spPr>
          <a:xfrm>
            <a:off x="457200" y="404164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0" name="numtxt_221"/>
          <p:cNvSpPr txBox="1"/>
          <p:nvPr/>
        </p:nvSpPr>
        <p:spPr>
          <a:xfrm>
            <a:off x="457200" y="404164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21" name="step_222"/>
          <p:cNvSpPr txBox="1"/>
          <p:nvPr/>
        </p:nvSpPr>
        <p:spPr>
          <a:xfrm>
            <a:off x="932688" y="3931920"/>
            <a:ext cx="4645152" cy="566928"/>
          </a:xfrm>
          <a:prstGeom prst="rect">
            <a:avLst/>
          </a:prstGeom>
          <a:noFill/>
          <a:ln/>
        </p:spPr>
        <p:txBody>
          <a:bodyPr wrap="square" lIns="0" tIns="0" rIns="0" bIns="0" rtlCol="0" anchor="ctr"/>
          <a:lstStyle/>
          <a:p>
            <a:pPr marL="0" indent="0">
              <a:buNone/>
            </a:pPr>
            <a:r>
              <a:rPr lang="en-US" sz="1400" dirty="0">
                <a:solidFill>
                  <a:schemeClr val="tx1"/>
                </a:solidFill>
              </a:rPr>
              <a:t>Confirm the detent seats in a notch when finished</a:t>
            </a:r>
            <a:endParaRPr lang="en-US" sz="1400" dirty="0"/>
          </a:p>
        </p:txBody>
      </p:sp>
      <p:sp>
        <p:nvSpPr>
          <p:cNvPr id="22" name="callout_223"/>
          <p:cNvSpPr/>
          <p:nvPr/>
        </p:nvSpPr>
        <p:spPr>
          <a:xfrm>
            <a:off x="5852160" y="1188720"/>
            <a:ext cx="2834640" cy="3246120"/>
          </a:xfrm>
          <a:prstGeom prst="rect">
            <a:avLst/>
          </a:prstGeom>
          <a:solidFill>
            <a:schemeClr val="tx2"/>
          </a:solidFill>
          <a:ln w="12700">
            <a:solidFill>
              <a:schemeClr val="tx2"/>
            </a:solidFill>
            <a:prstDash val="solid"/>
          </a:ln>
        </p:spPr>
        <p:txBody>
          <a:bodyPr/>
          <a:lstStyle/>
          <a:p>
            <a:endParaRPr lang="en-US"/>
          </a:p>
        </p:txBody>
      </p:sp>
      <p:sp>
        <p:nvSpPr>
          <p:cNvPr id="23" name="callouttxt_224"/>
          <p:cNvSpPr txBox="1"/>
          <p:nvPr/>
        </p:nvSpPr>
        <p:spPr>
          <a:xfrm>
            <a:off x="6080760" y="1188720"/>
            <a:ext cx="2377440" cy="3246120"/>
          </a:xfrm>
          <a:prstGeom prst="rect">
            <a:avLst/>
          </a:prstGeom>
          <a:noFill/>
          <a:ln/>
        </p:spPr>
        <p:txBody>
          <a:bodyPr wrap="square" lIns="0" tIns="0" rIns="0" bIns="0" rtlCol="0" anchor="ctr"/>
          <a:lstStyle/>
          <a:p>
            <a:pPr marL="0" indent="0">
              <a:buNone/>
            </a:pPr>
            <a:r>
              <a:rPr lang="en-US" sz="1500" b="1" dirty="0">
                <a:solidFill>
                  <a:schemeClr val="bg1"/>
                </a:solidFill>
              </a:rPr>
              <a:t>Once elevation zero is set at the front sight, do not adjust elevation at the rear sight. That runs counter to the rifle's design.</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Rear Sights</a:t>
            </a:r>
            <a:endParaRPr lang="en-US" sz="2800" dirty="0"/>
          </a:p>
        </p:txBody>
      </p:sp>
      <p:sp>
        <p:nvSpPr>
          <p:cNvPr id="4" name="card_225"/>
          <p:cNvSpPr/>
          <p:nvPr/>
        </p:nvSpPr>
        <p:spPr>
          <a:xfrm>
            <a:off x="45720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5" name="iconbg_226"/>
          <p:cNvSpPr/>
          <p:nvPr/>
        </p:nvSpPr>
        <p:spPr>
          <a:xfrm>
            <a:off x="640080" y="1325880"/>
            <a:ext cx="457200" cy="457200"/>
          </a:xfrm>
          <a:prstGeom prst="ellipse">
            <a:avLst/>
          </a:prstGeom>
          <a:solidFill>
            <a:schemeClr val="accent3"/>
          </a:solidFill>
          <a:ln w="12700">
            <a:solidFill>
              <a:schemeClr val="accent3"/>
            </a:solidFill>
            <a:prstDash val="solid"/>
          </a:ln>
        </p:spPr>
        <p:txBody>
          <a:bodyPr/>
          <a:lstStyle/>
          <a:p>
            <a:endParaRPr lang="en-US"/>
          </a:p>
        </p:txBody>
      </p:sp>
      <p:pic>
        <p:nvPicPr>
          <p:cNvPr id="6" name="icon_227"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228"/>
          <p:cNvSpPr txBox="1"/>
          <p:nvPr/>
        </p:nvSpPr>
        <p:spPr>
          <a:xfrm>
            <a:off x="64008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Open Sights</a:t>
            </a:r>
            <a:endParaRPr lang="en-US" sz="1500" dirty="0"/>
          </a:p>
        </p:txBody>
      </p:sp>
      <p:sp>
        <p:nvSpPr>
          <p:cNvPr id="8" name="cardbody_229"/>
          <p:cNvSpPr txBox="1"/>
          <p:nvPr/>
        </p:nvSpPr>
        <p:spPr>
          <a:xfrm>
            <a:off x="64008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Also called tangent or notch sights</a:t>
            </a:r>
            <a:endParaRPr lang="en-US" sz="1400" dirty="0"/>
          </a:p>
          <a:p>
            <a:pPr marL="152400" indent="-152400">
              <a:spcAft>
                <a:spcPts val="600"/>
              </a:spcAft>
              <a:buSzPct val="100000"/>
              <a:buChar char="•"/>
            </a:pPr>
            <a:r>
              <a:rPr lang="en-US" sz="1400" dirty="0">
                <a:solidFill>
                  <a:schemeClr val="tx1"/>
                </a:solidFill>
              </a:rPr>
              <a:t>Same equal height, equal light principles as the pistol</a:t>
            </a:r>
            <a:endParaRPr lang="en-US" sz="1400" dirty="0"/>
          </a:p>
          <a:p>
            <a:pPr marL="152400" indent="-152400">
              <a:spcAft>
                <a:spcPts val="600"/>
              </a:spcAft>
              <a:buSzPct val="100000"/>
              <a:buChar char="•"/>
            </a:pPr>
            <a:r>
              <a:rPr lang="en-US" sz="1400" dirty="0">
                <a:solidFill>
                  <a:schemeClr val="tx1"/>
                </a:solidFill>
              </a:rPr>
              <a:t>Front sight focus</a:t>
            </a:r>
            <a:endParaRPr lang="en-US" sz="1400" dirty="0"/>
          </a:p>
        </p:txBody>
      </p:sp>
      <p:sp>
        <p:nvSpPr>
          <p:cNvPr id="9" name="card_230"/>
          <p:cNvSpPr/>
          <p:nvPr/>
        </p:nvSpPr>
        <p:spPr>
          <a:xfrm>
            <a:off x="466344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10" name="iconbg_231"/>
          <p:cNvSpPr/>
          <p:nvPr/>
        </p:nvSpPr>
        <p:spPr>
          <a:xfrm>
            <a:off x="48463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232" descr="preencoded.png"/>
          <p:cNvPicPr>
            <a:picLocks noChangeAspect="1"/>
          </p:cNvPicPr>
          <p:nvPr/>
        </p:nvPicPr>
        <p:blipFill>
          <a:blip r:embed="rId4"/>
          <a:stretch>
            <a:fillRect/>
          </a:stretch>
        </p:blipFill>
        <p:spPr>
          <a:xfrm>
            <a:off x="4956048" y="1435608"/>
            <a:ext cx="237744" cy="237744"/>
          </a:xfrm>
          <a:prstGeom prst="rect">
            <a:avLst/>
          </a:prstGeom>
        </p:spPr>
      </p:pic>
      <p:sp>
        <p:nvSpPr>
          <p:cNvPr id="12" name="cardtitle_233"/>
          <p:cNvSpPr txBox="1"/>
          <p:nvPr/>
        </p:nvSpPr>
        <p:spPr>
          <a:xfrm>
            <a:off x="4846320" y="1892808"/>
            <a:ext cx="3657600" cy="54864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Aperture (Peep) Sights: Most Common in LE</a:t>
            </a:r>
            <a:endParaRPr lang="en-US" sz="1500" dirty="0"/>
          </a:p>
        </p:txBody>
      </p:sp>
      <p:sp>
        <p:nvSpPr>
          <p:cNvPr id="13" name="cardbody_234"/>
          <p:cNvSpPr txBox="1"/>
          <p:nvPr/>
        </p:nvSpPr>
        <p:spPr>
          <a:xfrm>
            <a:off x="4846320" y="2478024"/>
            <a:ext cx="3657600" cy="1956816"/>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A disc with a centered hole you look through</a:t>
            </a:r>
            <a:endParaRPr lang="en-US" sz="1400" dirty="0"/>
          </a:p>
          <a:p>
            <a:pPr marL="152400" indent="-152400">
              <a:spcAft>
                <a:spcPts val="600"/>
              </a:spcAft>
              <a:buSzPct val="100000"/>
              <a:buChar char="•"/>
            </a:pPr>
            <a:r>
              <a:rPr lang="en-US" sz="1400" dirty="0">
                <a:solidFill>
                  <a:schemeClr val="tx1"/>
                </a:solidFill>
              </a:rPr>
              <a:t>Small aperture: precision shooting</a:t>
            </a:r>
            <a:endParaRPr lang="en-US" sz="1400" dirty="0"/>
          </a:p>
          <a:p>
            <a:pPr marL="152400" indent="-152400">
              <a:spcAft>
                <a:spcPts val="600"/>
              </a:spcAft>
              <a:buSzPct val="100000"/>
              <a:buChar char="•"/>
            </a:pPr>
            <a:r>
              <a:rPr lang="en-US" sz="1400" dirty="0">
                <a:solidFill>
                  <a:schemeClr val="tx1"/>
                </a:solidFill>
              </a:rPr>
              <a:t>Large aperture or ghost ring: close range, low light, faster sight acquisition</a:t>
            </a:r>
            <a:endParaRPr lang="en-US" sz="1400" dirty="0"/>
          </a:p>
          <a:p>
            <a:pPr marL="152400" indent="-152400">
              <a:spcAft>
                <a:spcPts val="600"/>
              </a:spcAft>
              <a:buSzPct val="100000"/>
              <a:buChar char="•"/>
            </a:pPr>
            <a:r>
              <a:rPr lang="en-US" sz="1400" dirty="0">
                <a:solidFill>
                  <a:schemeClr val="tx1"/>
                </a:solidFill>
              </a:rPr>
              <a:t>Many rifles let you select between apertures</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Rear Sight Adjustment and the A2 Drums</a:t>
            </a:r>
            <a:endParaRPr lang="en-US" sz="2800" dirty="0"/>
          </a:p>
        </p:txBody>
      </p:sp>
      <p:sp>
        <p:nvSpPr>
          <p:cNvPr id="4" name="card_235"/>
          <p:cNvSpPr/>
          <p:nvPr/>
        </p:nvSpPr>
        <p:spPr>
          <a:xfrm>
            <a:off x="45720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5" name="iconbg_236"/>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237"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238"/>
          <p:cNvSpPr txBox="1"/>
          <p:nvPr/>
        </p:nvSpPr>
        <p:spPr>
          <a:xfrm>
            <a:off x="64008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General Rules</a:t>
            </a:r>
            <a:endParaRPr lang="en-US" sz="1500" dirty="0"/>
          </a:p>
        </p:txBody>
      </p:sp>
      <p:sp>
        <p:nvSpPr>
          <p:cNvPr id="8" name="cardbody_239"/>
          <p:cNvSpPr txBox="1"/>
          <p:nvPr/>
        </p:nvSpPr>
        <p:spPr>
          <a:xfrm>
            <a:off x="64008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Some rear sights adjust windage only, others windage and elevation</a:t>
            </a:r>
            <a:endParaRPr lang="en-US" sz="1400" dirty="0"/>
          </a:p>
          <a:p>
            <a:pPr marL="152400" indent="-152400">
              <a:spcAft>
                <a:spcPts val="600"/>
              </a:spcAft>
              <a:buSzPct val="100000"/>
              <a:buChar char="•"/>
            </a:pPr>
            <a:r>
              <a:rPr lang="en-US" sz="1400" dirty="0">
                <a:solidFill>
                  <a:schemeClr val="tx1"/>
                </a:solidFill>
              </a:rPr>
              <a:t>Move the rear sight in the direction you want the bullet to move</a:t>
            </a:r>
            <a:endParaRPr lang="en-US" sz="1400" dirty="0"/>
          </a:p>
          <a:p>
            <a:pPr marL="152400" indent="-152400">
              <a:spcAft>
                <a:spcPts val="600"/>
              </a:spcAft>
              <a:buSzPct val="100000"/>
              <a:buChar char="•"/>
            </a:pPr>
            <a:r>
              <a:rPr lang="en-US" sz="1400" dirty="0">
                <a:solidFill>
                  <a:schemeClr val="tx1"/>
                </a:solidFill>
              </a:rPr>
              <a:t>How far impact moves depends on target distance and sight design</a:t>
            </a:r>
            <a:endParaRPr lang="en-US" sz="1400" dirty="0"/>
          </a:p>
        </p:txBody>
      </p:sp>
      <p:sp>
        <p:nvSpPr>
          <p:cNvPr id="9" name="card_240"/>
          <p:cNvSpPr/>
          <p:nvPr/>
        </p:nvSpPr>
        <p:spPr>
          <a:xfrm>
            <a:off x="466344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10" name="iconbg_241"/>
          <p:cNvSpPr/>
          <p:nvPr/>
        </p:nvSpPr>
        <p:spPr>
          <a:xfrm>
            <a:off x="48463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242" descr="preencoded.png"/>
          <p:cNvPicPr>
            <a:picLocks noChangeAspect="1"/>
          </p:cNvPicPr>
          <p:nvPr/>
        </p:nvPicPr>
        <p:blipFill>
          <a:blip r:embed="rId4"/>
          <a:stretch>
            <a:fillRect/>
          </a:stretch>
        </p:blipFill>
        <p:spPr>
          <a:xfrm>
            <a:off x="4956048" y="1435608"/>
            <a:ext cx="237744" cy="237744"/>
          </a:xfrm>
          <a:prstGeom prst="rect">
            <a:avLst/>
          </a:prstGeom>
        </p:spPr>
      </p:pic>
      <p:sp>
        <p:nvSpPr>
          <p:cNvPr id="12" name="cardtitle_243"/>
          <p:cNvSpPr txBox="1"/>
          <p:nvPr/>
        </p:nvSpPr>
        <p:spPr>
          <a:xfrm>
            <a:off x="484632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AR Type (A2) Rear Sight</a:t>
            </a:r>
            <a:endParaRPr lang="en-US" sz="1500" dirty="0"/>
          </a:p>
        </p:txBody>
      </p:sp>
      <p:sp>
        <p:nvSpPr>
          <p:cNvPr id="13" name="cardbody_244"/>
          <p:cNvSpPr txBox="1"/>
          <p:nvPr/>
        </p:nvSpPr>
        <p:spPr>
          <a:xfrm>
            <a:off x="484632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Original M16 / AR15: windage only, inside the carry handle</a:t>
            </a:r>
            <a:endParaRPr lang="en-US" sz="1400" dirty="0"/>
          </a:p>
          <a:p>
            <a:pPr marL="152400" indent="-152400">
              <a:spcAft>
                <a:spcPts val="600"/>
              </a:spcAft>
              <a:buSzPct val="100000"/>
              <a:buChar char="•"/>
            </a:pPr>
            <a:r>
              <a:rPr lang="en-US" sz="1400" dirty="0">
                <a:solidFill>
                  <a:schemeClr val="tx1"/>
                </a:solidFill>
              </a:rPr>
              <a:t>Today: dual apertures, one much larger</a:t>
            </a:r>
            <a:endParaRPr lang="en-US" sz="1400" dirty="0"/>
          </a:p>
          <a:p>
            <a:pPr marL="152400" indent="-152400">
              <a:spcAft>
                <a:spcPts val="600"/>
              </a:spcAft>
              <a:buSzPct val="100000"/>
              <a:buChar char="•"/>
            </a:pPr>
            <a:r>
              <a:rPr lang="en-US" sz="1400" dirty="0">
                <a:solidFill>
                  <a:schemeClr val="tx1"/>
                </a:solidFill>
              </a:rPr>
              <a:t>Right drum adjusts windage</a:t>
            </a:r>
            <a:endParaRPr lang="en-US" sz="1400" dirty="0"/>
          </a:p>
          <a:p>
            <a:pPr marL="152400" indent="-152400">
              <a:spcAft>
                <a:spcPts val="600"/>
              </a:spcAft>
              <a:buSzPct val="100000"/>
              <a:buChar char="•"/>
            </a:pPr>
            <a:r>
              <a:rPr lang="en-US" sz="1400" dirty="0">
                <a:solidFill>
                  <a:schemeClr val="tx1"/>
                </a:solidFill>
              </a:rPr>
              <a:t>Bottom drum is bullet drop compensation, used only AFTER the rifle is zeroed</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Zeroing and Mechanical Zero (AR)</a:t>
            </a:r>
            <a:endParaRPr lang="en-US" sz="2800" dirty="0"/>
          </a:p>
        </p:txBody>
      </p:sp>
      <p:sp>
        <p:nvSpPr>
          <p:cNvPr id="4" name="zd_245"/>
          <p:cNvSpPr txBox="1"/>
          <p:nvPr/>
        </p:nvSpPr>
        <p:spPr>
          <a:xfrm>
            <a:off x="457200" y="1097280"/>
            <a:ext cx="8229600" cy="548640"/>
          </a:xfrm>
          <a:prstGeom prst="rect">
            <a:avLst/>
          </a:prstGeom>
          <a:noFill/>
          <a:ln/>
        </p:spPr>
        <p:txBody>
          <a:bodyPr wrap="square" lIns="0" tIns="0" rIns="0" bIns="0" rtlCol="0" anchor="ctr"/>
          <a:lstStyle/>
          <a:p>
            <a:pPr marL="0" indent="0">
              <a:buNone/>
            </a:pPr>
            <a:r>
              <a:rPr lang="en-US" sz="1500" b="1" dirty="0">
                <a:solidFill>
                  <a:schemeClr val="tx2"/>
                </a:solidFill>
              </a:rPr>
              <a:t>Zero distance: </a:t>
            </a:r>
            <a:r>
              <a:rPr lang="en-US" sz="1500" dirty="0">
                <a:solidFill>
                  <a:schemeClr val="tx1"/>
                </a:solidFill>
              </a:rPr>
              <a:t>25 to 300 yards, set by the department firearms instructor based on the ranges officers may need to deploy the rifle.</a:t>
            </a:r>
            <a:endParaRPr lang="en-US" sz="1500" dirty="0"/>
          </a:p>
        </p:txBody>
      </p:sp>
      <p:sp>
        <p:nvSpPr>
          <p:cNvPr id="5" name="num_246"/>
          <p:cNvSpPr/>
          <p:nvPr/>
        </p:nvSpPr>
        <p:spPr>
          <a:xfrm>
            <a:off x="457200" y="183794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6" name="numtxt_247"/>
          <p:cNvSpPr txBox="1"/>
          <p:nvPr/>
        </p:nvSpPr>
        <p:spPr>
          <a:xfrm>
            <a:off x="457200" y="183794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7" name="step_248"/>
          <p:cNvSpPr txBox="1"/>
          <p:nvPr/>
        </p:nvSpPr>
        <p:spPr>
          <a:xfrm>
            <a:off x="932688" y="1737360"/>
            <a:ext cx="7754112" cy="548640"/>
          </a:xfrm>
          <a:prstGeom prst="rect">
            <a:avLst/>
          </a:prstGeom>
          <a:noFill/>
          <a:ln/>
        </p:spPr>
        <p:txBody>
          <a:bodyPr wrap="square" lIns="0" tIns="0" rIns="0" bIns="0" rtlCol="0" anchor="ctr"/>
          <a:lstStyle/>
          <a:p>
            <a:pPr marL="0" indent="0">
              <a:buNone/>
            </a:pPr>
            <a:r>
              <a:rPr lang="en-US" sz="1500" dirty="0">
                <a:solidFill>
                  <a:schemeClr val="tx1"/>
                </a:solidFill>
              </a:rPr>
              <a:t>Center the sights within their range of adjustment</a:t>
            </a:r>
            <a:endParaRPr lang="en-US" sz="1500" dirty="0"/>
          </a:p>
        </p:txBody>
      </p:sp>
      <p:sp>
        <p:nvSpPr>
          <p:cNvPr id="8" name="num_249"/>
          <p:cNvSpPr/>
          <p:nvPr/>
        </p:nvSpPr>
        <p:spPr>
          <a:xfrm>
            <a:off x="457200" y="238658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9" name="numtxt_250"/>
          <p:cNvSpPr txBox="1"/>
          <p:nvPr/>
        </p:nvSpPr>
        <p:spPr>
          <a:xfrm>
            <a:off x="457200" y="238658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0" name="step_251"/>
          <p:cNvSpPr txBox="1"/>
          <p:nvPr/>
        </p:nvSpPr>
        <p:spPr>
          <a:xfrm>
            <a:off x="932688" y="2286000"/>
            <a:ext cx="7754112" cy="548640"/>
          </a:xfrm>
          <a:prstGeom prst="rect">
            <a:avLst/>
          </a:prstGeom>
          <a:noFill/>
          <a:ln/>
        </p:spPr>
        <p:txBody>
          <a:bodyPr wrap="square" lIns="0" tIns="0" rIns="0" bIns="0" rtlCol="0" anchor="ctr"/>
          <a:lstStyle/>
          <a:p>
            <a:pPr marL="0" indent="0">
              <a:buNone/>
            </a:pPr>
            <a:r>
              <a:rPr lang="en-US" sz="1500" dirty="0">
                <a:solidFill>
                  <a:schemeClr val="tx1"/>
                </a:solidFill>
              </a:rPr>
              <a:t>Align the windage indicator on the 0 to 2 aperture with the scale center line</a:t>
            </a:r>
            <a:endParaRPr lang="en-US" sz="1500" dirty="0"/>
          </a:p>
        </p:txBody>
      </p:sp>
      <p:sp>
        <p:nvSpPr>
          <p:cNvPr id="11" name="num_252"/>
          <p:cNvSpPr/>
          <p:nvPr/>
        </p:nvSpPr>
        <p:spPr>
          <a:xfrm>
            <a:off x="457200" y="293522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2" name="numtxt_253"/>
          <p:cNvSpPr txBox="1"/>
          <p:nvPr/>
        </p:nvSpPr>
        <p:spPr>
          <a:xfrm>
            <a:off x="457200" y="293522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3" name="step_254"/>
          <p:cNvSpPr txBox="1"/>
          <p:nvPr/>
        </p:nvSpPr>
        <p:spPr>
          <a:xfrm>
            <a:off x="932688" y="2834640"/>
            <a:ext cx="7754112" cy="548640"/>
          </a:xfrm>
          <a:prstGeom prst="rect">
            <a:avLst/>
          </a:prstGeom>
          <a:noFill/>
          <a:ln/>
        </p:spPr>
        <p:txBody>
          <a:bodyPr wrap="square" lIns="0" tIns="0" rIns="0" bIns="0" rtlCol="0" anchor="ctr"/>
          <a:lstStyle/>
          <a:p>
            <a:pPr marL="0" indent="0">
              <a:buNone/>
            </a:pPr>
            <a:r>
              <a:rPr lang="en-US" sz="1500" dirty="0">
                <a:solidFill>
                  <a:schemeClr val="tx1"/>
                </a:solidFill>
              </a:rPr>
              <a:t>Rotate the elevation knob down until 8/3 (300 yards) aligns with the receiver mark</a:t>
            </a:r>
            <a:endParaRPr lang="en-US" sz="1500" dirty="0"/>
          </a:p>
        </p:txBody>
      </p:sp>
      <p:sp>
        <p:nvSpPr>
          <p:cNvPr id="14" name="num_255"/>
          <p:cNvSpPr/>
          <p:nvPr/>
        </p:nvSpPr>
        <p:spPr>
          <a:xfrm>
            <a:off x="457200" y="34838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5" name="numtxt_256"/>
          <p:cNvSpPr txBox="1"/>
          <p:nvPr/>
        </p:nvSpPr>
        <p:spPr>
          <a:xfrm>
            <a:off x="457200" y="34838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6" name="step_257"/>
          <p:cNvSpPr txBox="1"/>
          <p:nvPr/>
        </p:nvSpPr>
        <p:spPr>
          <a:xfrm>
            <a:off x="932688" y="3383280"/>
            <a:ext cx="7754112" cy="548640"/>
          </a:xfrm>
          <a:prstGeom prst="rect">
            <a:avLst/>
          </a:prstGeom>
          <a:noFill/>
          <a:ln/>
        </p:spPr>
        <p:txBody>
          <a:bodyPr wrap="square" lIns="0" tIns="0" rIns="0" bIns="0" rtlCol="0" anchor="ctr"/>
          <a:lstStyle/>
          <a:p>
            <a:pPr marL="0" indent="0">
              <a:buNone/>
            </a:pPr>
            <a:r>
              <a:rPr lang="en-US" sz="1500" dirty="0">
                <a:solidFill>
                  <a:schemeClr val="tx1"/>
                </a:solidFill>
              </a:rPr>
              <a:t>Raise the large 0 to 200 aperture and center it in the housing with the windage drum</a:t>
            </a:r>
            <a:endParaRPr lang="en-US" sz="1500" dirty="0"/>
          </a:p>
        </p:txBody>
      </p:sp>
      <p:sp>
        <p:nvSpPr>
          <p:cNvPr id="17" name="num_258"/>
          <p:cNvSpPr/>
          <p:nvPr/>
        </p:nvSpPr>
        <p:spPr>
          <a:xfrm>
            <a:off x="457200" y="403250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8" name="numtxt_259"/>
          <p:cNvSpPr txBox="1"/>
          <p:nvPr/>
        </p:nvSpPr>
        <p:spPr>
          <a:xfrm>
            <a:off x="457200" y="403250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9" name="step_260"/>
          <p:cNvSpPr txBox="1"/>
          <p:nvPr/>
        </p:nvSpPr>
        <p:spPr>
          <a:xfrm>
            <a:off x="932688" y="3931920"/>
            <a:ext cx="7754112" cy="548640"/>
          </a:xfrm>
          <a:prstGeom prst="rect">
            <a:avLst/>
          </a:prstGeom>
          <a:noFill/>
          <a:ln/>
        </p:spPr>
        <p:txBody>
          <a:bodyPr wrap="square" lIns="0" tIns="0" rIns="0" bIns="0" rtlCol="0" anchor="ctr"/>
          <a:lstStyle/>
          <a:p>
            <a:pPr marL="0" indent="0">
              <a:buNone/>
            </a:pPr>
            <a:r>
              <a:rPr lang="en-US" sz="1500" dirty="0">
                <a:solidFill>
                  <a:schemeClr val="tx1"/>
                </a:solidFill>
              </a:rPr>
              <a:t>Turn the front post until its base is flush with the top of the sight post well</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The 50m / 200m Zero</a:t>
            </a:r>
            <a:endParaRPr lang="en-US" sz="2800" dirty="0"/>
          </a:p>
        </p:txBody>
      </p:sp>
      <p:sp>
        <p:nvSpPr>
          <p:cNvPr id="4" name="frame_261"/>
          <p:cNvSpPr/>
          <p:nvPr/>
        </p:nvSpPr>
        <p:spPr>
          <a:xfrm>
            <a:off x="457200" y="1143000"/>
            <a:ext cx="8229600" cy="2194560"/>
          </a:xfrm>
          <a:prstGeom prst="rect">
            <a:avLst/>
          </a:prstGeom>
          <a:solidFill>
            <a:schemeClr val="bg1"/>
          </a:solidFill>
          <a:ln w="12700">
            <a:solidFill>
              <a:srgbClr val="D5DAE1"/>
            </a:solidFill>
            <a:prstDash val="solid"/>
          </a:ln>
        </p:spPr>
        <p:txBody>
          <a:bodyPr/>
          <a:lstStyle/>
          <a:p>
            <a:endParaRPr lang="en-US"/>
          </a:p>
        </p:txBody>
      </p:sp>
      <p:pic>
        <p:nvPicPr>
          <p:cNvPr id="5" name="photo_262" descr="Training photo from the MPTC Patrol Rifle manual"/>
          <p:cNvPicPr>
            <a:picLocks noChangeAspect="1"/>
          </p:cNvPicPr>
          <p:nvPr/>
        </p:nvPicPr>
        <p:blipFill>
          <a:blip r:embed="rId3"/>
          <a:stretch>
            <a:fillRect/>
          </a:stretch>
        </p:blipFill>
        <p:spPr>
          <a:xfrm>
            <a:off x="1000354" y="1280160"/>
            <a:ext cx="7143293" cy="1920240"/>
          </a:xfrm>
          <a:prstGeom prst="rect">
            <a:avLst/>
          </a:prstGeom>
        </p:spPr>
      </p:pic>
      <p:sp>
        <p:nvSpPr>
          <p:cNvPr id="6" name="zp_263"/>
          <p:cNvSpPr/>
          <p:nvPr/>
        </p:nvSpPr>
        <p:spPr>
          <a:xfrm>
            <a:off x="457200" y="3566160"/>
            <a:ext cx="1920240" cy="960120"/>
          </a:xfrm>
          <a:prstGeom prst="rect">
            <a:avLst/>
          </a:prstGeom>
          <a:solidFill>
            <a:schemeClr val="bg2"/>
          </a:solidFill>
          <a:ln w="12700">
            <a:solidFill>
              <a:schemeClr val="bg2"/>
            </a:solidFill>
            <a:prstDash val="solid"/>
          </a:ln>
        </p:spPr>
        <p:txBody>
          <a:bodyPr/>
          <a:lstStyle/>
          <a:p>
            <a:endParaRPr lang="en-US"/>
          </a:p>
        </p:txBody>
      </p:sp>
      <p:sp>
        <p:nvSpPr>
          <p:cNvPr id="7" name="zpt_264"/>
          <p:cNvSpPr txBox="1"/>
          <p:nvPr/>
        </p:nvSpPr>
        <p:spPr>
          <a:xfrm>
            <a:off x="457200" y="3566160"/>
            <a:ext cx="1920240" cy="960120"/>
          </a:xfrm>
          <a:prstGeom prst="rect">
            <a:avLst/>
          </a:prstGeom>
          <a:noFill/>
          <a:ln/>
        </p:spPr>
        <p:txBody>
          <a:bodyPr wrap="square" lIns="0" tIns="0" rIns="0" bIns="0" rtlCol="0" anchor="ctr"/>
          <a:lstStyle/>
          <a:p>
            <a:pPr marL="0" indent="0" algn="ctr">
              <a:buNone/>
            </a:pPr>
            <a:r>
              <a:rPr lang="en-US" sz="2200" b="1" dirty="0">
                <a:solidFill>
                  <a:schemeClr val="tx2"/>
                </a:solidFill>
                <a:latin typeface="Arial" pitchFamily="34" charset="0"/>
                <a:ea typeface="Arial" pitchFamily="34" charset="-122"/>
                <a:cs typeface="Arial" pitchFamily="34" charset="-120"/>
              </a:rPr>
              <a:t>25m</a:t>
            </a:r>
            <a:endParaRPr lang="en-US" sz="2200" dirty="0"/>
          </a:p>
          <a:p>
            <a:pPr marL="0" indent="0" algn="ctr">
              <a:buNone/>
            </a:pPr>
            <a:r>
              <a:rPr lang="en-US" sz="1300" dirty="0">
                <a:solidFill>
                  <a:schemeClr val="tx1"/>
                </a:solidFill>
              </a:rPr>
              <a:t>1 inch low</a:t>
            </a:r>
            <a:endParaRPr lang="en-US" sz="2200" dirty="0"/>
          </a:p>
        </p:txBody>
      </p:sp>
      <p:sp>
        <p:nvSpPr>
          <p:cNvPr id="8" name="zp_265"/>
          <p:cNvSpPr/>
          <p:nvPr/>
        </p:nvSpPr>
        <p:spPr>
          <a:xfrm>
            <a:off x="2560320" y="3566160"/>
            <a:ext cx="1920240" cy="960120"/>
          </a:xfrm>
          <a:prstGeom prst="rect">
            <a:avLst/>
          </a:prstGeom>
          <a:solidFill>
            <a:schemeClr val="tx2"/>
          </a:solidFill>
          <a:ln w="12700">
            <a:solidFill>
              <a:schemeClr val="tx2"/>
            </a:solidFill>
            <a:prstDash val="solid"/>
          </a:ln>
        </p:spPr>
        <p:txBody>
          <a:bodyPr/>
          <a:lstStyle/>
          <a:p>
            <a:endParaRPr lang="en-US"/>
          </a:p>
        </p:txBody>
      </p:sp>
      <p:sp>
        <p:nvSpPr>
          <p:cNvPr id="9" name="zpt_266"/>
          <p:cNvSpPr txBox="1"/>
          <p:nvPr/>
        </p:nvSpPr>
        <p:spPr>
          <a:xfrm>
            <a:off x="2560320" y="3566160"/>
            <a:ext cx="1920240" cy="960120"/>
          </a:xfrm>
          <a:prstGeom prst="rect">
            <a:avLst/>
          </a:prstGeom>
          <a:noFill/>
          <a:ln/>
        </p:spPr>
        <p:txBody>
          <a:bodyPr wrap="square" lIns="0" tIns="0" rIns="0" bIns="0" rtlCol="0" anchor="ctr"/>
          <a:lstStyle/>
          <a:p>
            <a:pPr marL="0" indent="0" algn="ctr">
              <a:buNone/>
            </a:pPr>
            <a:r>
              <a:rPr lang="en-US" sz="2200" b="1" dirty="0">
                <a:solidFill>
                  <a:schemeClr val="accent1"/>
                </a:solidFill>
                <a:latin typeface="Arial" pitchFamily="34" charset="0"/>
                <a:ea typeface="Arial" pitchFamily="34" charset="-122"/>
                <a:cs typeface="Arial" pitchFamily="34" charset="-120"/>
              </a:rPr>
              <a:t>50m</a:t>
            </a:r>
            <a:endParaRPr lang="en-US" sz="2200" dirty="0"/>
          </a:p>
          <a:p>
            <a:pPr marL="0" indent="0" algn="ctr">
              <a:buNone/>
            </a:pPr>
            <a:r>
              <a:rPr lang="en-US" sz="1300" dirty="0">
                <a:solidFill>
                  <a:schemeClr val="bg1"/>
                </a:solidFill>
              </a:rPr>
              <a:t>POA = POI</a:t>
            </a:r>
            <a:endParaRPr lang="en-US" sz="2200" dirty="0"/>
          </a:p>
        </p:txBody>
      </p:sp>
      <p:sp>
        <p:nvSpPr>
          <p:cNvPr id="10" name="zp_267"/>
          <p:cNvSpPr/>
          <p:nvPr/>
        </p:nvSpPr>
        <p:spPr>
          <a:xfrm>
            <a:off x="4663440" y="3566160"/>
            <a:ext cx="1920240" cy="960120"/>
          </a:xfrm>
          <a:prstGeom prst="rect">
            <a:avLst/>
          </a:prstGeom>
          <a:solidFill>
            <a:schemeClr val="bg2"/>
          </a:solidFill>
          <a:ln w="12700">
            <a:solidFill>
              <a:schemeClr val="bg2"/>
            </a:solidFill>
            <a:prstDash val="solid"/>
          </a:ln>
        </p:spPr>
        <p:txBody>
          <a:bodyPr/>
          <a:lstStyle/>
          <a:p>
            <a:endParaRPr lang="en-US"/>
          </a:p>
        </p:txBody>
      </p:sp>
      <p:sp>
        <p:nvSpPr>
          <p:cNvPr id="11" name="zpt_268"/>
          <p:cNvSpPr txBox="1"/>
          <p:nvPr/>
        </p:nvSpPr>
        <p:spPr>
          <a:xfrm>
            <a:off x="4663440" y="3566160"/>
            <a:ext cx="1920240" cy="960120"/>
          </a:xfrm>
          <a:prstGeom prst="rect">
            <a:avLst/>
          </a:prstGeom>
          <a:noFill/>
          <a:ln/>
        </p:spPr>
        <p:txBody>
          <a:bodyPr wrap="square" lIns="0" tIns="0" rIns="0" bIns="0" rtlCol="0" anchor="ctr"/>
          <a:lstStyle/>
          <a:p>
            <a:pPr marL="0" indent="0" algn="ctr">
              <a:buNone/>
            </a:pPr>
            <a:r>
              <a:rPr lang="en-US" sz="2200" b="1" dirty="0">
                <a:solidFill>
                  <a:schemeClr val="tx2"/>
                </a:solidFill>
                <a:latin typeface="Arial" pitchFamily="34" charset="0"/>
                <a:ea typeface="Arial" pitchFamily="34" charset="-122"/>
                <a:cs typeface="Arial" pitchFamily="34" charset="-120"/>
              </a:rPr>
              <a:t>100m</a:t>
            </a:r>
            <a:endParaRPr lang="en-US" sz="2200" dirty="0"/>
          </a:p>
          <a:p>
            <a:pPr marL="0" indent="0" algn="ctr">
              <a:buNone/>
            </a:pPr>
            <a:r>
              <a:rPr lang="en-US" sz="1300" dirty="0">
                <a:solidFill>
                  <a:schemeClr val="tx1"/>
                </a:solidFill>
              </a:rPr>
              <a:t>2 inches high</a:t>
            </a:r>
            <a:endParaRPr lang="en-US" sz="2200" dirty="0"/>
          </a:p>
        </p:txBody>
      </p:sp>
      <p:sp>
        <p:nvSpPr>
          <p:cNvPr id="12" name="zp_269"/>
          <p:cNvSpPr/>
          <p:nvPr/>
        </p:nvSpPr>
        <p:spPr>
          <a:xfrm>
            <a:off x="6766560" y="3566160"/>
            <a:ext cx="1920240" cy="960120"/>
          </a:xfrm>
          <a:prstGeom prst="rect">
            <a:avLst/>
          </a:prstGeom>
          <a:solidFill>
            <a:schemeClr val="tx2"/>
          </a:solidFill>
          <a:ln w="12700">
            <a:solidFill>
              <a:schemeClr val="tx2"/>
            </a:solidFill>
            <a:prstDash val="solid"/>
          </a:ln>
        </p:spPr>
        <p:txBody>
          <a:bodyPr/>
          <a:lstStyle/>
          <a:p>
            <a:endParaRPr lang="en-US"/>
          </a:p>
        </p:txBody>
      </p:sp>
      <p:sp>
        <p:nvSpPr>
          <p:cNvPr id="13" name="zpt_270"/>
          <p:cNvSpPr txBox="1"/>
          <p:nvPr/>
        </p:nvSpPr>
        <p:spPr>
          <a:xfrm>
            <a:off x="6766560" y="3566160"/>
            <a:ext cx="1920240" cy="960120"/>
          </a:xfrm>
          <a:prstGeom prst="rect">
            <a:avLst/>
          </a:prstGeom>
          <a:noFill/>
          <a:ln/>
        </p:spPr>
        <p:txBody>
          <a:bodyPr wrap="square" lIns="0" tIns="0" rIns="0" bIns="0" rtlCol="0" anchor="ctr"/>
          <a:lstStyle/>
          <a:p>
            <a:pPr marL="0" indent="0" algn="ctr">
              <a:buNone/>
            </a:pPr>
            <a:r>
              <a:rPr lang="en-US" sz="2200" b="1" dirty="0">
                <a:solidFill>
                  <a:schemeClr val="accent1"/>
                </a:solidFill>
                <a:latin typeface="Arial" pitchFamily="34" charset="0"/>
                <a:ea typeface="Arial" pitchFamily="34" charset="-122"/>
                <a:cs typeface="Arial" pitchFamily="34" charset="-120"/>
              </a:rPr>
              <a:t>200m</a:t>
            </a:r>
            <a:endParaRPr lang="en-US" sz="2200" dirty="0"/>
          </a:p>
          <a:p>
            <a:pPr marL="0" indent="0" algn="ctr">
              <a:buNone/>
            </a:pPr>
            <a:r>
              <a:rPr lang="en-US" sz="1300" dirty="0">
                <a:solidFill>
                  <a:schemeClr val="bg1"/>
                </a:solidFill>
              </a:rPr>
              <a:t>POA = POI</a:t>
            </a:r>
            <a:endParaRPr lang="en-US" sz="22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Battle Sight Zero: AR15 / M16 (.223)</a:t>
            </a:r>
            <a:endParaRPr lang="en-US" sz="2800" dirty="0"/>
          </a:p>
        </p:txBody>
      </p:sp>
      <p:sp>
        <p:nvSpPr>
          <p:cNvPr id="4" name="num_271"/>
          <p:cNvSpPr/>
          <p:nvPr/>
        </p:nvSpPr>
        <p:spPr>
          <a:xfrm>
            <a:off x="457200" y="112471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5" name="numtxt_272"/>
          <p:cNvSpPr txBox="1"/>
          <p:nvPr/>
        </p:nvSpPr>
        <p:spPr>
          <a:xfrm>
            <a:off x="457200" y="112471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6" name="step_273"/>
          <p:cNvSpPr txBox="1"/>
          <p:nvPr/>
        </p:nvSpPr>
        <p:spPr>
          <a:xfrm>
            <a:off x="932688" y="1051560"/>
            <a:ext cx="4645152" cy="493776"/>
          </a:xfrm>
          <a:prstGeom prst="rect">
            <a:avLst/>
          </a:prstGeom>
          <a:noFill/>
          <a:ln/>
        </p:spPr>
        <p:txBody>
          <a:bodyPr wrap="square" lIns="0" tIns="0" rIns="0" bIns="0" rtlCol="0" anchor="ctr"/>
          <a:lstStyle/>
          <a:p>
            <a:pPr marL="0" indent="0">
              <a:buNone/>
            </a:pPr>
            <a:r>
              <a:rPr lang="en-US" sz="1400" dirty="0">
                <a:solidFill>
                  <a:schemeClr val="tx1"/>
                </a:solidFill>
              </a:rPr>
              <a:t>Start from mechanical zero</a:t>
            </a:r>
            <a:endParaRPr lang="en-US" sz="1400" dirty="0"/>
          </a:p>
        </p:txBody>
      </p:sp>
      <p:sp>
        <p:nvSpPr>
          <p:cNvPr id="7" name="num_274"/>
          <p:cNvSpPr/>
          <p:nvPr/>
        </p:nvSpPr>
        <p:spPr>
          <a:xfrm>
            <a:off x="457200" y="154533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8" name="numtxt_275"/>
          <p:cNvSpPr txBox="1"/>
          <p:nvPr/>
        </p:nvSpPr>
        <p:spPr>
          <a:xfrm>
            <a:off x="457200" y="154533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9" name="step_276"/>
          <p:cNvSpPr txBox="1"/>
          <p:nvPr/>
        </p:nvSpPr>
        <p:spPr>
          <a:xfrm>
            <a:off x="932688" y="1545336"/>
            <a:ext cx="4645152" cy="493776"/>
          </a:xfrm>
          <a:prstGeom prst="rect">
            <a:avLst/>
          </a:prstGeom>
          <a:noFill/>
          <a:ln/>
        </p:spPr>
        <p:txBody>
          <a:bodyPr wrap="square" lIns="0" tIns="0" rIns="0" bIns="0" rtlCol="0" anchor="ctr"/>
          <a:lstStyle/>
          <a:p>
            <a:pPr marL="0" indent="0">
              <a:buNone/>
            </a:pPr>
            <a:r>
              <a:rPr lang="en-US" sz="1400" b="1" dirty="0">
                <a:solidFill>
                  <a:schemeClr val="tx1"/>
                </a:solidFill>
              </a:rPr>
              <a:t>Stable supported prone position</a:t>
            </a:r>
            <a:endParaRPr lang="en-US" sz="1400" dirty="0"/>
          </a:p>
          <a:p>
            <a:pPr marL="0" indent="0">
              <a:buNone/>
            </a:pPr>
            <a:r>
              <a:rPr lang="en-US" sz="1200" dirty="0">
                <a:solidFill>
                  <a:schemeClr val="accent3"/>
                </a:solidFill>
              </a:rPr>
              <a:t>Same sight picture and cheek weld every shot</a:t>
            </a:r>
            <a:endParaRPr lang="en-US" sz="1400" dirty="0"/>
          </a:p>
        </p:txBody>
      </p:sp>
      <p:sp>
        <p:nvSpPr>
          <p:cNvPr id="10" name="num_277"/>
          <p:cNvSpPr/>
          <p:nvPr/>
        </p:nvSpPr>
        <p:spPr>
          <a:xfrm>
            <a:off x="457200" y="21122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1" name="numtxt_278"/>
          <p:cNvSpPr txBox="1"/>
          <p:nvPr/>
        </p:nvSpPr>
        <p:spPr>
          <a:xfrm>
            <a:off x="457200" y="21122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2" name="step_279"/>
          <p:cNvSpPr txBox="1"/>
          <p:nvPr/>
        </p:nvSpPr>
        <p:spPr>
          <a:xfrm>
            <a:off x="932688" y="2039112"/>
            <a:ext cx="4645152" cy="493776"/>
          </a:xfrm>
          <a:prstGeom prst="rect">
            <a:avLst/>
          </a:prstGeom>
          <a:noFill/>
          <a:ln/>
        </p:spPr>
        <p:txBody>
          <a:bodyPr wrap="square" lIns="0" tIns="0" rIns="0" bIns="0" rtlCol="0" anchor="ctr"/>
          <a:lstStyle/>
          <a:p>
            <a:pPr marL="0" indent="0">
              <a:buNone/>
            </a:pPr>
            <a:r>
              <a:rPr lang="en-US" sz="1400" dirty="0">
                <a:solidFill>
                  <a:schemeClr val="tx1"/>
                </a:solidFill>
              </a:rPr>
              <a:t>Fire a 3 round group at the zero distance</a:t>
            </a:r>
            <a:endParaRPr lang="en-US" sz="1400" dirty="0"/>
          </a:p>
        </p:txBody>
      </p:sp>
      <p:sp>
        <p:nvSpPr>
          <p:cNvPr id="13" name="num_280"/>
          <p:cNvSpPr/>
          <p:nvPr/>
        </p:nvSpPr>
        <p:spPr>
          <a:xfrm>
            <a:off x="457200" y="260604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4" name="numtxt_281"/>
          <p:cNvSpPr txBox="1"/>
          <p:nvPr/>
        </p:nvSpPr>
        <p:spPr>
          <a:xfrm>
            <a:off x="457200" y="260604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5" name="step_282"/>
          <p:cNvSpPr txBox="1"/>
          <p:nvPr/>
        </p:nvSpPr>
        <p:spPr>
          <a:xfrm>
            <a:off x="932688" y="2532888"/>
            <a:ext cx="4645152" cy="493776"/>
          </a:xfrm>
          <a:prstGeom prst="rect">
            <a:avLst/>
          </a:prstGeom>
          <a:noFill/>
          <a:ln/>
        </p:spPr>
        <p:txBody>
          <a:bodyPr wrap="square" lIns="0" tIns="0" rIns="0" bIns="0" rtlCol="0" anchor="ctr"/>
          <a:lstStyle/>
          <a:p>
            <a:pPr marL="0" indent="0">
              <a:buNone/>
            </a:pPr>
            <a:r>
              <a:rPr lang="en-US" sz="1400" dirty="0">
                <a:solidFill>
                  <a:schemeClr val="tx1"/>
                </a:solidFill>
              </a:rPr>
              <a:t>Find the group center and compare to point of aim</a:t>
            </a:r>
            <a:endParaRPr lang="en-US" sz="1400" dirty="0"/>
          </a:p>
        </p:txBody>
      </p:sp>
      <p:sp>
        <p:nvSpPr>
          <p:cNvPr id="16" name="num_283"/>
          <p:cNvSpPr/>
          <p:nvPr/>
        </p:nvSpPr>
        <p:spPr>
          <a:xfrm>
            <a:off x="457200" y="30266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7" name="numtxt_284"/>
          <p:cNvSpPr txBox="1"/>
          <p:nvPr/>
        </p:nvSpPr>
        <p:spPr>
          <a:xfrm>
            <a:off x="457200" y="30266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8" name="step_285"/>
          <p:cNvSpPr txBox="1"/>
          <p:nvPr/>
        </p:nvSpPr>
        <p:spPr>
          <a:xfrm>
            <a:off x="932688" y="3026664"/>
            <a:ext cx="4645152" cy="493776"/>
          </a:xfrm>
          <a:prstGeom prst="rect">
            <a:avLst/>
          </a:prstGeom>
          <a:noFill/>
          <a:ln/>
        </p:spPr>
        <p:txBody>
          <a:bodyPr wrap="square" lIns="0" tIns="0" rIns="0" bIns="0" rtlCol="0" anchor="ctr"/>
          <a:lstStyle/>
          <a:p>
            <a:pPr marL="0" indent="0">
              <a:buNone/>
            </a:pPr>
            <a:r>
              <a:rPr lang="en-US" sz="1400" b="1" dirty="0">
                <a:solidFill>
                  <a:schemeClr val="tx1"/>
                </a:solidFill>
              </a:rPr>
              <a:t>Elevation: adjust the front sight post</a:t>
            </a:r>
            <a:endParaRPr lang="en-US" sz="1400" dirty="0"/>
          </a:p>
          <a:p>
            <a:pPr marL="0" indent="0">
              <a:buNone/>
            </a:pPr>
            <a:r>
              <a:rPr lang="en-US" sz="1200" dirty="0">
                <a:solidFill>
                  <a:schemeClr val="accent3"/>
                </a:solidFill>
              </a:rPr>
              <a:t>Screw in to raise impact, out to lower impact</a:t>
            </a:r>
            <a:endParaRPr lang="en-US" sz="1400" dirty="0"/>
          </a:p>
        </p:txBody>
      </p:sp>
      <p:sp>
        <p:nvSpPr>
          <p:cNvPr id="19" name="num_286"/>
          <p:cNvSpPr/>
          <p:nvPr/>
        </p:nvSpPr>
        <p:spPr>
          <a:xfrm>
            <a:off x="457200" y="352044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0" name="numtxt_287"/>
          <p:cNvSpPr txBox="1"/>
          <p:nvPr/>
        </p:nvSpPr>
        <p:spPr>
          <a:xfrm>
            <a:off x="457200" y="352044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21" name="step_288"/>
          <p:cNvSpPr txBox="1"/>
          <p:nvPr/>
        </p:nvSpPr>
        <p:spPr>
          <a:xfrm>
            <a:off x="932688" y="3520440"/>
            <a:ext cx="4645152" cy="493776"/>
          </a:xfrm>
          <a:prstGeom prst="rect">
            <a:avLst/>
          </a:prstGeom>
          <a:noFill/>
          <a:ln/>
        </p:spPr>
        <p:txBody>
          <a:bodyPr wrap="square" lIns="0" tIns="0" rIns="0" bIns="0" rtlCol="0" anchor="ctr"/>
          <a:lstStyle/>
          <a:p>
            <a:pPr marL="0" indent="0">
              <a:buNone/>
            </a:pPr>
            <a:r>
              <a:rPr lang="en-US" sz="1400" b="1" dirty="0">
                <a:solidFill>
                  <a:schemeClr val="tx1"/>
                </a:solidFill>
              </a:rPr>
              <a:t>Windage: adjust the rear sight drum</a:t>
            </a:r>
            <a:endParaRPr lang="en-US" sz="1400" dirty="0"/>
          </a:p>
          <a:p>
            <a:pPr marL="0" indent="0">
              <a:buNone/>
            </a:pPr>
            <a:r>
              <a:rPr lang="en-US" sz="1200" dirty="0">
                <a:solidFill>
                  <a:schemeClr val="accent3"/>
                </a:solidFill>
              </a:rPr>
              <a:t>Move the rear sight toward where you want impact to go</a:t>
            </a:r>
            <a:endParaRPr lang="en-US" sz="1400" dirty="0"/>
          </a:p>
        </p:txBody>
      </p:sp>
      <p:sp>
        <p:nvSpPr>
          <p:cNvPr id="22" name="num_289"/>
          <p:cNvSpPr/>
          <p:nvPr/>
        </p:nvSpPr>
        <p:spPr>
          <a:xfrm>
            <a:off x="457200" y="408736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3" name="numtxt_290"/>
          <p:cNvSpPr txBox="1"/>
          <p:nvPr/>
        </p:nvSpPr>
        <p:spPr>
          <a:xfrm>
            <a:off x="457200" y="408736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7</a:t>
            </a:r>
            <a:endParaRPr lang="en-US" sz="1300" dirty="0"/>
          </a:p>
        </p:txBody>
      </p:sp>
      <p:sp>
        <p:nvSpPr>
          <p:cNvPr id="24" name="step_291"/>
          <p:cNvSpPr txBox="1"/>
          <p:nvPr/>
        </p:nvSpPr>
        <p:spPr>
          <a:xfrm>
            <a:off x="932688" y="4014216"/>
            <a:ext cx="4645152" cy="493776"/>
          </a:xfrm>
          <a:prstGeom prst="rect">
            <a:avLst/>
          </a:prstGeom>
          <a:noFill/>
          <a:ln/>
        </p:spPr>
        <p:txBody>
          <a:bodyPr wrap="square" lIns="0" tIns="0" rIns="0" bIns="0" rtlCol="0" anchor="ctr"/>
          <a:lstStyle/>
          <a:p>
            <a:pPr marL="0" indent="0">
              <a:buNone/>
            </a:pPr>
            <a:r>
              <a:rPr lang="en-US" sz="1400" dirty="0">
                <a:solidFill>
                  <a:schemeClr val="tx1"/>
                </a:solidFill>
              </a:rPr>
              <a:t>Confirm until point of aim equals point of impact</a:t>
            </a:r>
            <a:endParaRPr lang="en-US" sz="1400" dirty="0"/>
          </a:p>
        </p:txBody>
      </p:sp>
      <p:sp>
        <p:nvSpPr>
          <p:cNvPr id="25" name="callout_292"/>
          <p:cNvSpPr/>
          <p:nvPr/>
        </p:nvSpPr>
        <p:spPr>
          <a:xfrm>
            <a:off x="5852160" y="1188720"/>
            <a:ext cx="2834640" cy="3291840"/>
          </a:xfrm>
          <a:prstGeom prst="rect">
            <a:avLst/>
          </a:prstGeom>
          <a:solidFill>
            <a:schemeClr val="tx2"/>
          </a:solidFill>
          <a:ln w="12700">
            <a:solidFill>
              <a:schemeClr val="tx2"/>
            </a:solidFill>
            <a:prstDash val="solid"/>
          </a:ln>
        </p:spPr>
        <p:txBody>
          <a:bodyPr/>
          <a:lstStyle/>
          <a:p>
            <a:endParaRPr lang="en-US"/>
          </a:p>
        </p:txBody>
      </p:sp>
      <p:sp>
        <p:nvSpPr>
          <p:cNvPr id="26" name="callouttxt_293"/>
          <p:cNvSpPr txBox="1"/>
          <p:nvPr/>
        </p:nvSpPr>
        <p:spPr>
          <a:xfrm>
            <a:off x="6080760" y="1188720"/>
            <a:ext cx="2377440" cy="3291840"/>
          </a:xfrm>
          <a:prstGeom prst="rect">
            <a:avLst/>
          </a:prstGeom>
          <a:noFill/>
          <a:ln/>
        </p:spPr>
        <p:txBody>
          <a:bodyPr wrap="square" lIns="0" tIns="0" rIns="0" bIns="0" rtlCol="0" anchor="ctr"/>
          <a:lstStyle/>
          <a:p>
            <a:pPr marL="0" indent="0">
              <a:buNone/>
            </a:pPr>
            <a:r>
              <a:rPr lang="en-US" sz="1500" b="1" dirty="0">
                <a:solidFill>
                  <a:schemeClr val="bg1"/>
                </a:solidFill>
              </a:rPr>
              <a:t>Zero elevation at the FRONT sight only. Leave the A2 rear elevation drum on 8/3. MPTC qualification: zeroed at the 50 yard line, point of aim equals point of impact.</a:t>
            </a:r>
            <a:endParaRPr lang="en-US" sz="1500" dirty="0"/>
          </a:p>
        </p:txBody>
      </p:sp>
      <p:sp>
        <p:nvSpPr>
          <p:cNvPr id="3"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lIns="0" tIns="0" rIns="0" bIns="0" rtlCol="0" anchor="b"/>
          <a:lstStyle/>
          <a:p>
            <a:pPr marL="0" indent="0" algn="l">
              <a:buNone/>
            </a:pPr>
            <a:r>
              <a:rPr lang="en-US" sz="1600" b="1" dirty="0">
                <a:solidFill>
                  <a:schemeClr val="accent1"/>
                </a:solidFill>
                <a:latin typeface="Arial" pitchFamily="34" charset="0"/>
                <a:ea typeface="Arial" pitchFamily="34" charset="-122"/>
                <a:cs typeface="Arial" pitchFamily="34" charset="-120"/>
              </a:rPr>
              <a:t>SESSION 2 OF 3</a:t>
            </a: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lIns="0" tIns="0" rIns="0" bIns="0" rtlCol="0" anchor="t"/>
          <a:lstStyle/>
          <a:p>
            <a:pPr marL="0" indent="0" algn="l">
              <a:buNone/>
            </a:pPr>
            <a:r>
              <a:rPr lang="en-US" sz="3600" b="1" dirty="0">
                <a:solidFill>
                  <a:schemeClr val="bg1"/>
                </a:solidFill>
                <a:latin typeface="Arial" pitchFamily="34" charset="0"/>
                <a:ea typeface="Arial" pitchFamily="34" charset="-122"/>
                <a:cs typeface="Arial" pitchFamily="34" charset="-120"/>
              </a:rPr>
              <a:t>Operations</a:t>
            </a:r>
            <a:endParaRPr lang="en-US" sz="3600" dirty="0"/>
          </a:p>
        </p:txBody>
      </p:sp>
      <p:sp>
        <p:nvSpPr>
          <p:cNvPr id="4" name="Text 0"/>
          <p:cNvSpPr>
            <a:spLocks noGrp="1"/>
          </p:cNvSpPr>
          <p:nvPr>
            <p:ph type="body" idx="102" hasCustomPrompt="1"/>
          </p:nvPr>
        </p:nvSpPr>
        <p:spPr>
          <a:xfrm>
            <a:off x="548640" y="2971800"/>
            <a:ext cx="6400800" cy="914400"/>
          </a:xfrm>
          <a:prstGeom prst="rect">
            <a:avLst/>
          </a:prstGeom>
          <a:noFill/>
          <a:ln/>
        </p:spPr>
        <p:txBody>
          <a:bodyPr wrap="square" lIns="0" tIns="0" rIns="0" bIns="0" rtlCol="0" anchor="t"/>
          <a:lstStyle/>
          <a:p>
            <a:pPr marL="0" indent="0" algn="l">
              <a:buNone/>
            </a:pPr>
            <a:r>
              <a:rPr lang="en-US" sz="1600" dirty="0">
                <a:solidFill>
                  <a:schemeClr val="accent6"/>
                </a:solidFill>
                <a:latin typeface="Calibri" pitchFamily="34" charset="0"/>
                <a:ea typeface="Calibri" pitchFamily="34" charset="-122"/>
                <a:cs typeface="Calibri" pitchFamily="34" charset="-120"/>
              </a:rPr>
              <a:t>How the rifle is handled, maintained and kept running: carry conditions, loading and downloading, field stripping and cleaning, malfunctions and equipment.</a:t>
            </a:r>
            <a:endParaRPr lang="en-US" sz="1600" dirty="0"/>
          </a:p>
        </p:txBody>
      </p:sp>
      <p:sp>
        <p:nvSpPr>
          <p:cNvPr id="6" name="part_294"/>
          <p:cNvSpPr/>
          <p:nvPr/>
        </p:nvSpPr>
        <p:spPr>
          <a:xfrm>
            <a:off x="5486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7" name="partt_295"/>
          <p:cNvSpPr txBox="1"/>
          <p:nvPr/>
        </p:nvSpPr>
        <p:spPr>
          <a:xfrm>
            <a:off x="6858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1</a:t>
            </a:r>
            <a:endParaRPr lang="en-US" sz="1100" dirty="0"/>
          </a:p>
          <a:p>
            <a:pPr marL="0" indent="0">
              <a:buNone/>
            </a:pPr>
            <a:r>
              <a:rPr lang="en-US" sz="1300" b="1" dirty="0">
                <a:solidFill>
                  <a:schemeClr val="bg1"/>
                </a:solidFill>
              </a:rPr>
              <a:t>Handling the Rifle</a:t>
            </a:r>
            <a:endParaRPr lang="en-US" sz="1100" dirty="0"/>
          </a:p>
        </p:txBody>
      </p:sp>
      <p:sp>
        <p:nvSpPr>
          <p:cNvPr id="8" name="part_296"/>
          <p:cNvSpPr/>
          <p:nvPr/>
        </p:nvSpPr>
        <p:spPr>
          <a:xfrm>
            <a:off x="26060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9" name="partt_297"/>
          <p:cNvSpPr txBox="1"/>
          <p:nvPr/>
        </p:nvSpPr>
        <p:spPr>
          <a:xfrm>
            <a:off x="27432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2</a:t>
            </a:r>
            <a:endParaRPr lang="en-US" sz="1100" dirty="0"/>
          </a:p>
          <a:p>
            <a:pPr marL="0" indent="0">
              <a:buNone/>
            </a:pPr>
            <a:r>
              <a:rPr lang="en-US" sz="1300" b="1" dirty="0">
                <a:solidFill>
                  <a:schemeClr val="bg1"/>
                </a:solidFill>
              </a:rPr>
              <a:t>Maintenance</a:t>
            </a:r>
            <a:endParaRPr lang="en-US" sz="1100" dirty="0"/>
          </a:p>
        </p:txBody>
      </p:sp>
      <p:sp>
        <p:nvSpPr>
          <p:cNvPr id="10" name="part_298"/>
          <p:cNvSpPr/>
          <p:nvPr/>
        </p:nvSpPr>
        <p:spPr>
          <a:xfrm>
            <a:off x="46634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11" name="partt_299"/>
          <p:cNvSpPr txBox="1"/>
          <p:nvPr/>
        </p:nvSpPr>
        <p:spPr>
          <a:xfrm>
            <a:off x="48006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3</a:t>
            </a:r>
            <a:endParaRPr lang="en-US" sz="1100" dirty="0"/>
          </a:p>
          <a:p>
            <a:pPr marL="0" indent="0">
              <a:buNone/>
            </a:pPr>
            <a:r>
              <a:rPr lang="en-US" sz="1300" b="1" dirty="0">
                <a:solidFill>
                  <a:schemeClr val="bg1"/>
                </a:solidFill>
              </a:rPr>
              <a:t>Malfunctions</a:t>
            </a:r>
            <a:endParaRPr lang="en-US" sz="1100" dirty="0"/>
          </a:p>
        </p:txBody>
      </p:sp>
      <p:sp>
        <p:nvSpPr>
          <p:cNvPr id="12" name="part_300"/>
          <p:cNvSpPr/>
          <p:nvPr/>
        </p:nvSpPr>
        <p:spPr>
          <a:xfrm>
            <a:off x="67208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13" name="partt_301"/>
          <p:cNvSpPr txBox="1"/>
          <p:nvPr/>
        </p:nvSpPr>
        <p:spPr>
          <a:xfrm>
            <a:off x="68580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4</a:t>
            </a:r>
            <a:endParaRPr lang="en-US" sz="1100" dirty="0"/>
          </a:p>
          <a:p>
            <a:pPr marL="0" indent="0">
              <a:buNone/>
            </a:pPr>
            <a:r>
              <a:rPr lang="en-US" sz="1300" b="1" dirty="0">
                <a:solidFill>
                  <a:schemeClr val="bg1"/>
                </a:solidFill>
              </a:rPr>
              <a:t>Equipment</a:t>
            </a:r>
            <a:endParaRPr lang="en-US" sz="11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3 Point Safety Check</a:t>
            </a:r>
            <a:endParaRPr lang="en-US" sz="2800" dirty="0"/>
          </a:p>
        </p:txBody>
      </p:sp>
      <p:sp>
        <p:nvSpPr>
          <p:cNvPr id="4" name="num_302"/>
          <p:cNvSpPr/>
          <p:nvPr/>
        </p:nvSpPr>
        <p:spPr>
          <a:xfrm>
            <a:off x="457200" y="112014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5" name="numtxt_303"/>
          <p:cNvSpPr txBox="1"/>
          <p:nvPr/>
        </p:nvSpPr>
        <p:spPr>
          <a:xfrm>
            <a:off x="457200" y="112014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6" name="step_304"/>
          <p:cNvSpPr txBox="1"/>
          <p:nvPr/>
        </p:nvSpPr>
        <p:spPr>
          <a:xfrm>
            <a:off x="932688" y="1051560"/>
            <a:ext cx="4370832" cy="484632"/>
          </a:xfrm>
          <a:prstGeom prst="rect">
            <a:avLst/>
          </a:prstGeom>
          <a:noFill/>
          <a:ln/>
        </p:spPr>
        <p:txBody>
          <a:bodyPr wrap="square" lIns="0" tIns="0" rIns="0" bIns="0" rtlCol="0" anchor="ctr"/>
          <a:lstStyle/>
          <a:p>
            <a:pPr marL="0" indent="0">
              <a:buNone/>
            </a:pPr>
            <a:r>
              <a:rPr lang="en-US" sz="1500" dirty="0">
                <a:solidFill>
                  <a:schemeClr val="tx1"/>
                </a:solidFill>
              </a:rPr>
              <a:t>Remove the magazine</a:t>
            </a:r>
            <a:endParaRPr lang="en-US" sz="1500" dirty="0"/>
          </a:p>
        </p:txBody>
      </p:sp>
      <p:sp>
        <p:nvSpPr>
          <p:cNvPr id="7" name="num_305"/>
          <p:cNvSpPr/>
          <p:nvPr/>
        </p:nvSpPr>
        <p:spPr>
          <a:xfrm>
            <a:off x="457200" y="160477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8" name="numtxt_306"/>
          <p:cNvSpPr txBox="1"/>
          <p:nvPr/>
        </p:nvSpPr>
        <p:spPr>
          <a:xfrm>
            <a:off x="457200" y="160477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9" name="step_307"/>
          <p:cNvSpPr txBox="1"/>
          <p:nvPr/>
        </p:nvSpPr>
        <p:spPr>
          <a:xfrm>
            <a:off x="932688" y="1536192"/>
            <a:ext cx="4370832" cy="484632"/>
          </a:xfrm>
          <a:prstGeom prst="rect">
            <a:avLst/>
          </a:prstGeom>
          <a:noFill/>
          <a:ln/>
        </p:spPr>
        <p:txBody>
          <a:bodyPr wrap="square" lIns="0" tIns="0" rIns="0" bIns="0" rtlCol="0" anchor="ctr"/>
          <a:lstStyle/>
          <a:p>
            <a:pPr marL="0" indent="0">
              <a:buNone/>
            </a:pPr>
            <a:r>
              <a:rPr lang="en-US" sz="1500" dirty="0">
                <a:solidFill>
                  <a:schemeClr val="tx1"/>
                </a:solidFill>
              </a:rPr>
              <a:t>Lock the bolt to the rear</a:t>
            </a:r>
            <a:endParaRPr lang="en-US" sz="1500" dirty="0"/>
          </a:p>
        </p:txBody>
      </p:sp>
      <p:sp>
        <p:nvSpPr>
          <p:cNvPr id="10" name="num_308"/>
          <p:cNvSpPr/>
          <p:nvPr/>
        </p:nvSpPr>
        <p:spPr>
          <a:xfrm>
            <a:off x="457200" y="201625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1" name="numtxt_309"/>
          <p:cNvSpPr txBox="1"/>
          <p:nvPr/>
        </p:nvSpPr>
        <p:spPr>
          <a:xfrm>
            <a:off x="457200" y="201625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2" name="step_310"/>
          <p:cNvSpPr txBox="1"/>
          <p:nvPr/>
        </p:nvSpPr>
        <p:spPr>
          <a:xfrm>
            <a:off x="932688" y="2020824"/>
            <a:ext cx="4370832" cy="484632"/>
          </a:xfrm>
          <a:prstGeom prst="rect">
            <a:avLst/>
          </a:prstGeom>
          <a:noFill/>
          <a:ln/>
        </p:spPr>
        <p:txBody>
          <a:bodyPr wrap="square" lIns="0" tIns="0" rIns="0" bIns="0" rtlCol="0" anchor="ctr"/>
          <a:lstStyle/>
          <a:p>
            <a:pPr marL="0" indent="0">
              <a:buNone/>
            </a:pPr>
            <a:r>
              <a:rPr lang="en-US" sz="1500" b="1" dirty="0">
                <a:solidFill>
                  <a:schemeClr val="tx1"/>
                </a:solidFill>
              </a:rPr>
              <a:t>Conduct the 3 point check</a:t>
            </a:r>
            <a:endParaRPr lang="en-US" sz="1500" dirty="0"/>
          </a:p>
          <a:p>
            <a:pPr marL="0" indent="0">
              <a:buNone/>
            </a:pPr>
            <a:r>
              <a:rPr lang="en-US" sz="1300" dirty="0">
                <a:solidFill>
                  <a:schemeClr val="accent3"/>
                </a:solidFill>
              </a:rPr>
              <a:t>Chamber, ejection port, magazine well</a:t>
            </a:r>
            <a:endParaRPr lang="en-US" sz="1500" dirty="0"/>
          </a:p>
        </p:txBody>
      </p:sp>
      <p:sp>
        <p:nvSpPr>
          <p:cNvPr id="13" name="num_311"/>
          <p:cNvSpPr/>
          <p:nvPr/>
        </p:nvSpPr>
        <p:spPr>
          <a:xfrm>
            <a:off x="457200" y="257403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4" name="numtxt_312"/>
          <p:cNvSpPr txBox="1"/>
          <p:nvPr/>
        </p:nvSpPr>
        <p:spPr>
          <a:xfrm>
            <a:off x="457200" y="257403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5" name="step_313"/>
          <p:cNvSpPr txBox="1"/>
          <p:nvPr/>
        </p:nvSpPr>
        <p:spPr>
          <a:xfrm>
            <a:off x="932688" y="2505456"/>
            <a:ext cx="4370832" cy="484632"/>
          </a:xfrm>
          <a:prstGeom prst="rect">
            <a:avLst/>
          </a:prstGeom>
          <a:noFill/>
          <a:ln/>
        </p:spPr>
        <p:txBody>
          <a:bodyPr wrap="square" lIns="0" tIns="0" rIns="0" bIns="0" rtlCol="0" anchor="ctr"/>
          <a:lstStyle/>
          <a:p>
            <a:pPr marL="0" indent="0">
              <a:buNone/>
            </a:pPr>
            <a:r>
              <a:rPr lang="en-US" sz="1500" dirty="0">
                <a:solidFill>
                  <a:schemeClr val="tx1"/>
                </a:solidFill>
              </a:rPr>
              <a:t>Cycle the bolt 3 times</a:t>
            </a:r>
            <a:endParaRPr lang="en-US" sz="1500" dirty="0"/>
          </a:p>
        </p:txBody>
      </p:sp>
      <p:sp>
        <p:nvSpPr>
          <p:cNvPr id="16" name="num_314"/>
          <p:cNvSpPr/>
          <p:nvPr/>
        </p:nvSpPr>
        <p:spPr>
          <a:xfrm>
            <a:off x="457200" y="305866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7" name="numtxt_315"/>
          <p:cNvSpPr txBox="1"/>
          <p:nvPr/>
        </p:nvSpPr>
        <p:spPr>
          <a:xfrm>
            <a:off x="457200" y="305866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8" name="step_316"/>
          <p:cNvSpPr txBox="1"/>
          <p:nvPr/>
        </p:nvSpPr>
        <p:spPr>
          <a:xfrm>
            <a:off x="932688" y="2990088"/>
            <a:ext cx="4370832" cy="484632"/>
          </a:xfrm>
          <a:prstGeom prst="rect">
            <a:avLst/>
          </a:prstGeom>
          <a:noFill/>
          <a:ln/>
        </p:spPr>
        <p:txBody>
          <a:bodyPr wrap="square" lIns="0" tIns="0" rIns="0" bIns="0" rtlCol="0" anchor="ctr"/>
          <a:lstStyle/>
          <a:p>
            <a:pPr marL="0" indent="0">
              <a:buNone/>
            </a:pPr>
            <a:r>
              <a:rPr lang="en-US" sz="1500" dirty="0">
                <a:solidFill>
                  <a:schemeClr val="tx1"/>
                </a:solidFill>
              </a:rPr>
              <a:t>Close the bolt</a:t>
            </a:r>
            <a:endParaRPr lang="en-US" sz="1500" dirty="0"/>
          </a:p>
        </p:txBody>
      </p:sp>
      <p:sp>
        <p:nvSpPr>
          <p:cNvPr id="19" name="num_317"/>
          <p:cNvSpPr/>
          <p:nvPr/>
        </p:nvSpPr>
        <p:spPr>
          <a:xfrm>
            <a:off x="457200" y="354330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0" name="numtxt_318"/>
          <p:cNvSpPr txBox="1"/>
          <p:nvPr/>
        </p:nvSpPr>
        <p:spPr>
          <a:xfrm>
            <a:off x="457200" y="354330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21" name="step_319"/>
          <p:cNvSpPr txBox="1"/>
          <p:nvPr/>
        </p:nvSpPr>
        <p:spPr>
          <a:xfrm>
            <a:off x="932688" y="3474720"/>
            <a:ext cx="4370832" cy="484632"/>
          </a:xfrm>
          <a:prstGeom prst="rect">
            <a:avLst/>
          </a:prstGeom>
          <a:noFill/>
          <a:ln/>
        </p:spPr>
        <p:txBody>
          <a:bodyPr wrap="square" lIns="0" tIns="0" rIns="0" bIns="0" rtlCol="0" anchor="ctr"/>
          <a:lstStyle/>
          <a:p>
            <a:pPr marL="0" indent="0">
              <a:buNone/>
            </a:pPr>
            <a:r>
              <a:rPr lang="en-US" sz="1500" dirty="0">
                <a:solidFill>
                  <a:schemeClr val="tx1"/>
                </a:solidFill>
              </a:rPr>
              <a:t>Ensure the safety is ON</a:t>
            </a:r>
            <a:endParaRPr lang="en-US" sz="1500" dirty="0"/>
          </a:p>
        </p:txBody>
      </p:sp>
      <p:pic>
        <p:nvPicPr>
          <p:cNvPr id="22" name="photo_320" descr="Training photo from the MPTC Patrol Rifle manual"/>
          <p:cNvPicPr>
            <a:picLocks noChangeAspect="1"/>
          </p:cNvPicPr>
          <p:nvPr/>
        </p:nvPicPr>
        <p:blipFill>
          <a:blip r:embed="rId3"/>
          <a:stretch>
            <a:fillRect/>
          </a:stretch>
        </p:blipFill>
        <p:spPr>
          <a:xfrm>
            <a:off x="5486400" y="1407361"/>
            <a:ext cx="3200400" cy="2123038"/>
          </a:xfrm>
          <a:prstGeom prst="rect">
            <a:avLst/>
          </a:prstGeom>
        </p:spPr>
      </p:pic>
      <p:sp>
        <p:nvSpPr>
          <p:cNvPr id="23" name="callout_321"/>
          <p:cNvSpPr/>
          <p:nvPr/>
        </p:nvSpPr>
        <p:spPr>
          <a:xfrm>
            <a:off x="457200" y="4023360"/>
            <a:ext cx="8229600" cy="594360"/>
          </a:xfrm>
          <a:prstGeom prst="rect">
            <a:avLst/>
          </a:prstGeom>
          <a:solidFill>
            <a:schemeClr val="tx2"/>
          </a:solidFill>
          <a:ln w="12700">
            <a:solidFill>
              <a:schemeClr val="tx2"/>
            </a:solidFill>
            <a:prstDash val="solid"/>
          </a:ln>
        </p:spPr>
        <p:txBody>
          <a:bodyPr/>
          <a:lstStyle/>
          <a:p>
            <a:endParaRPr lang="en-US"/>
          </a:p>
        </p:txBody>
      </p:sp>
      <p:sp>
        <p:nvSpPr>
          <p:cNvPr id="24" name="callouttxt_322"/>
          <p:cNvSpPr txBox="1"/>
          <p:nvPr/>
        </p:nvSpPr>
        <p:spPr>
          <a:xfrm>
            <a:off x="685800" y="4023360"/>
            <a:ext cx="7772400" cy="594360"/>
          </a:xfrm>
          <a:prstGeom prst="rect">
            <a:avLst/>
          </a:prstGeom>
          <a:noFill/>
          <a:ln/>
        </p:spPr>
        <p:txBody>
          <a:bodyPr wrap="square" lIns="0" tIns="0" rIns="0" bIns="0" rtlCol="0" anchor="ctr"/>
          <a:lstStyle/>
          <a:p>
            <a:pPr marL="0" indent="0">
              <a:buNone/>
            </a:pPr>
            <a:r>
              <a:rPr lang="en-US" sz="1400" b="1" dirty="0">
                <a:solidFill>
                  <a:schemeClr val="bg1"/>
                </a:solidFill>
              </a:rPr>
              <a:t>The weapon is now CLEAR and SAFE. To make it cruiser transport ready, insert a full magazine WITHOUT chambering a round.</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Transport and Tactical Conditions</a:t>
            </a:r>
            <a:endParaRPr lang="en-US" sz="2800" dirty="0"/>
          </a:p>
        </p:txBody>
      </p:sp>
      <p:sp>
        <p:nvSpPr>
          <p:cNvPr id="4" name="card_323"/>
          <p:cNvSpPr/>
          <p:nvPr/>
        </p:nvSpPr>
        <p:spPr>
          <a:xfrm>
            <a:off x="45720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5" name="iconbg_324"/>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325"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326"/>
          <p:cNvSpPr txBox="1"/>
          <p:nvPr/>
        </p:nvSpPr>
        <p:spPr>
          <a:xfrm>
            <a:off x="64008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Transport (Cruiser Ready)</a:t>
            </a:r>
            <a:endParaRPr lang="en-US" sz="1500" dirty="0"/>
          </a:p>
        </p:txBody>
      </p:sp>
      <p:sp>
        <p:nvSpPr>
          <p:cNvPr id="8" name="cardbody_327"/>
          <p:cNvSpPr txBox="1"/>
          <p:nvPr/>
        </p:nvSpPr>
        <p:spPr>
          <a:xfrm>
            <a:off x="64008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Start clear and safe after the 3 point check</a:t>
            </a:r>
            <a:endParaRPr lang="en-US" sz="1400" dirty="0"/>
          </a:p>
          <a:p>
            <a:pPr marL="152400" indent="-152400">
              <a:spcAft>
                <a:spcPts val="600"/>
              </a:spcAft>
              <a:buSzPct val="100000"/>
              <a:buChar char="•"/>
            </a:pPr>
            <a:r>
              <a:rPr lang="en-US" sz="1400" dirty="0">
                <a:solidFill>
                  <a:schemeClr val="tx1"/>
                </a:solidFill>
              </a:rPr>
              <a:t>Selector switch on SAFE</a:t>
            </a:r>
            <a:endParaRPr lang="en-US" sz="1400" dirty="0"/>
          </a:p>
          <a:p>
            <a:pPr marL="152400" indent="-152400">
              <a:spcAft>
                <a:spcPts val="600"/>
              </a:spcAft>
              <a:buSzPct val="100000"/>
              <a:buChar char="•"/>
            </a:pPr>
            <a:r>
              <a:rPr lang="en-US" sz="1400" dirty="0">
                <a:solidFill>
                  <a:schemeClr val="tx1"/>
                </a:solidFill>
              </a:rPr>
              <a:t>Bolt forward on an EMPTY chamber</a:t>
            </a:r>
            <a:endParaRPr lang="en-US" sz="1400" dirty="0"/>
          </a:p>
          <a:p>
            <a:pPr marL="152400" indent="-152400">
              <a:spcAft>
                <a:spcPts val="600"/>
              </a:spcAft>
              <a:buSzPct val="100000"/>
              <a:buChar char="•"/>
            </a:pPr>
            <a:r>
              <a:rPr lang="en-US" sz="1400" dirty="0">
                <a:solidFill>
                  <a:schemeClr val="tx1"/>
                </a:solidFill>
              </a:rPr>
              <a:t>Insert a full magazine without chambering a round</a:t>
            </a:r>
            <a:endParaRPr lang="en-US" sz="1400" dirty="0"/>
          </a:p>
          <a:p>
            <a:pPr marL="152400" indent="-152400">
              <a:spcAft>
                <a:spcPts val="600"/>
              </a:spcAft>
              <a:buSzPct val="100000"/>
              <a:buChar char="•"/>
            </a:pPr>
            <a:r>
              <a:rPr lang="en-US" sz="1400" dirty="0">
                <a:solidFill>
                  <a:schemeClr val="tx1"/>
                </a:solidFill>
              </a:rPr>
              <a:t>Store in the cruiser truck vault or rifle rack</a:t>
            </a:r>
            <a:endParaRPr lang="en-US" sz="1400" dirty="0"/>
          </a:p>
        </p:txBody>
      </p:sp>
      <p:sp>
        <p:nvSpPr>
          <p:cNvPr id="9" name="card_328"/>
          <p:cNvSpPr/>
          <p:nvPr/>
        </p:nvSpPr>
        <p:spPr>
          <a:xfrm>
            <a:off x="466344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10" name="iconbg_329"/>
          <p:cNvSpPr/>
          <p:nvPr/>
        </p:nvSpPr>
        <p:spPr>
          <a:xfrm>
            <a:off x="48463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330" descr="preencoded.png"/>
          <p:cNvPicPr>
            <a:picLocks noChangeAspect="1"/>
          </p:cNvPicPr>
          <p:nvPr/>
        </p:nvPicPr>
        <p:blipFill>
          <a:blip r:embed="rId4"/>
          <a:stretch>
            <a:fillRect/>
          </a:stretch>
        </p:blipFill>
        <p:spPr>
          <a:xfrm>
            <a:off x="4956048" y="1435608"/>
            <a:ext cx="237744" cy="237744"/>
          </a:xfrm>
          <a:prstGeom prst="rect">
            <a:avLst/>
          </a:prstGeom>
        </p:spPr>
      </p:pic>
      <p:sp>
        <p:nvSpPr>
          <p:cNvPr id="12" name="cardtitle_331"/>
          <p:cNvSpPr txBox="1"/>
          <p:nvPr/>
        </p:nvSpPr>
        <p:spPr>
          <a:xfrm>
            <a:off x="484632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Tactical</a:t>
            </a:r>
            <a:endParaRPr lang="en-US" sz="1500" dirty="0"/>
          </a:p>
        </p:txBody>
      </p:sp>
      <p:sp>
        <p:nvSpPr>
          <p:cNvPr id="13" name="cardbody_332"/>
          <p:cNvSpPr txBox="1"/>
          <p:nvPr/>
        </p:nvSpPr>
        <p:spPr>
          <a:xfrm>
            <a:off x="484632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Selector switch stays on SAFE. Double check it</a:t>
            </a:r>
            <a:endParaRPr lang="en-US" sz="1400" dirty="0"/>
          </a:p>
          <a:p>
            <a:pPr marL="152400" indent="-152400">
              <a:spcAft>
                <a:spcPts val="600"/>
              </a:spcAft>
              <a:buSzPct val="100000"/>
              <a:buChar char="•"/>
            </a:pPr>
            <a:r>
              <a:rPr lang="en-US" sz="1400" dirty="0">
                <a:solidFill>
                  <a:schemeClr val="tx1"/>
                </a:solidFill>
              </a:rPr>
              <a:t>Cycle the bolt: pull the charging handle to the rear and release</a:t>
            </a:r>
            <a:endParaRPr lang="en-US" sz="1400" dirty="0"/>
          </a:p>
          <a:p>
            <a:pPr marL="152400" indent="-152400">
              <a:spcAft>
                <a:spcPts val="600"/>
              </a:spcAft>
              <a:buSzPct val="100000"/>
              <a:buChar char="•"/>
            </a:pPr>
            <a:r>
              <a:rPr lang="en-US" sz="1400" dirty="0">
                <a:solidFill>
                  <a:schemeClr val="tx1"/>
                </a:solidFill>
              </a:rPr>
              <a:t>Trigger finger management with a high index</a:t>
            </a:r>
            <a:endParaRPr lang="en-US" sz="1400" dirty="0"/>
          </a:p>
          <a:p>
            <a:pPr marL="152400" indent="-152400">
              <a:spcAft>
                <a:spcPts val="600"/>
              </a:spcAft>
              <a:buSzPct val="100000"/>
              <a:buChar char="•"/>
            </a:pPr>
            <a:r>
              <a:rPr lang="en-US" sz="1400" dirty="0">
                <a:solidFill>
                  <a:schemeClr val="tx1"/>
                </a:solidFill>
              </a:rPr>
              <a:t>Muzzle in a safe direction unless addressing a threat</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Firing Condition</a:t>
            </a:r>
            <a:endParaRPr lang="en-US" sz="2800" dirty="0"/>
          </a:p>
        </p:txBody>
      </p:sp>
      <p:sp>
        <p:nvSpPr>
          <p:cNvPr id="4" name="callout_333"/>
          <p:cNvSpPr/>
          <p:nvPr/>
        </p:nvSpPr>
        <p:spPr>
          <a:xfrm>
            <a:off x="457200" y="1188720"/>
            <a:ext cx="4754880" cy="731520"/>
          </a:xfrm>
          <a:prstGeom prst="rect">
            <a:avLst/>
          </a:prstGeom>
          <a:solidFill>
            <a:schemeClr val="accent4"/>
          </a:solidFill>
          <a:ln w="12700">
            <a:solidFill>
              <a:schemeClr val="accent4"/>
            </a:solidFill>
            <a:prstDash val="solid"/>
          </a:ln>
        </p:spPr>
        <p:txBody>
          <a:bodyPr/>
          <a:lstStyle/>
          <a:p>
            <a:endParaRPr lang="en-US"/>
          </a:p>
        </p:txBody>
      </p:sp>
      <p:sp>
        <p:nvSpPr>
          <p:cNvPr id="5" name="callouttxt_334"/>
          <p:cNvSpPr txBox="1"/>
          <p:nvPr/>
        </p:nvSpPr>
        <p:spPr>
          <a:xfrm>
            <a:off x="685800" y="1188720"/>
            <a:ext cx="4297680" cy="731520"/>
          </a:xfrm>
          <a:prstGeom prst="rect">
            <a:avLst/>
          </a:prstGeom>
          <a:noFill/>
          <a:ln/>
        </p:spPr>
        <p:txBody>
          <a:bodyPr wrap="square" lIns="0" tIns="0" rIns="0" bIns="0" rtlCol="0" anchor="ctr"/>
          <a:lstStyle/>
          <a:p>
            <a:pPr marL="0" indent="0">
              <a:buNone/>
            </a:pPr>
            <a:r>
              <a:rPr lang="en-US" sz="1800" b="1" dirty="0">
                <a:solidFill>
                  <a:schemeClr val="bg1"/>
                </a:solidFill>
              </a:rPr>
              <a:t>Selector switch from SAFE to SEMI (Fire)</a:t>
            </a:r>
            <a:endParaRPr lang="en-US" sz="1800" dirty="0"/>
          </a:p>
        </p:txBody>
      </p:sp>
      <p:sp>
        <p:nvSpPr>
          <p:cNvPr id="6" name="bullets_335"/>
          <p:cNvSpPr txBox="1"/>
          <p:nvPr/>
        </p:nvSpPr>
        <p:spPr>
          <a:xfrm>
            <a:off x="457200" y="2194560"/>
            <a:ext cx="4754880" cy="2286000"/>
          </a:xfrm>
          <a:prstGeom prst="rect">
            <a:avLst/>
          </a:prstGeom>
          <a:noFill/>
          <a:ln/>
        </p:spPr>
        <p:txBody>
          <a:bodyPr wrap="square" lIns="0" tIns="0" rIns="0" bIns="0" rtlCol="0" anchor="t"/>
          <a:lstStyle/>
          <a:p>
            <a:pPr marL="203200" indent="-203200">
              <a:spcAft>
                <a:spcPts val="800"/>
              </a:spcAft>
              <a:buSzPct val="100000"/>
              <a:buChar char="•"/>
            </a:pPr>
            <a:r>
              <a:rPr lang="en-US" sz="1600" dirty="0">
                <a:solidFill>
                  <a:schemeClr val="tx1"/>
                </a:solidFill>
              </a:rPr>
              <a:t>Only when the conscious decision to shoot has been made</a:t>
            </a:r>
            <a:endParaRPr lang="en-US" sz="1600" dirty="0"/>
          </a:p>
          <a:p>
            <a:pPr marL="203200" indent="-203200">
              <a:spcAft>
                <a:spcPts val="800"/>
              </a:spcAft>
              <a:buSzPct val="100000"/>
              <a:buChar char="•"/>
            </a:pPr>
            <a:r>
              <a:rPr lang="en-US" sz="1600" dirty="0">
                <a:solidFill>
                  <a:schemeClr val="tx1"/>
                </a:solidFill>
              </a:rPr>
              <a:t>Only when the sights are on target</a:t>
            </a:r>
            <a:endParaRPr lang="en-US" sz="1600" dirty="0"/>
          </a:p>
          <a:p>
            <a:pPr marL="203200" indent="-203200">
              <a:spcAft>
                <a:spcPts val="800"/>
              </a:spcAft>
              <a:buSzPct val="100000"/>
              <a:buChar char="•"/>
            </a:pPr>
            <a:r>
              <a:rPr lang="en-US" sz="1600" dirty="0">
                <a:solidFill>
                  <a:schemeClr val="tx1"/>
                </a:solidFill>
              </a:rPr>
              <a:t>Disciplined trigger finger management</a:t>
            </a:r>
            <a:endParaRPr lang="en-US" sz="1600" dirty="0"/>
          </a:p>
          <a:p>
            <a:pPr marL="203200" indent="-203200">
              <a:spcAft>
                <a:spcPts val="800"/>
              </a:spcAft>
              <a:buSzPct val="100000"/>
              <a:buChar char="•"/>
            </a:pPr>
            <a:r>
              <a:rPr lang="en-US" sz="1600" dirty="0">
                <a:solidFill>
                  <a:schemeClr val="tx1"/>
                </a:solidFill>
              </a:rPr>
              <a:t>Trigger finger rides high on the frame</a:t>
            </a:r>
            <a:endParaRPr lang="en-US" sz="1600" dirty="0"/>
          </a:p>
        </p:txBody>
      </p:sp>
      <p:pic>
        <p:nvPicPr>
          <p:cNvPr id="7" name="photo_336" descr="Training photo from the MPTC Patrol Rifle manual"/>
          <p:cNvPicPr>
            <a:picLocks noChangeAspect="1"/>
          </p:cNvPicPr>
          <p:nvPr/>
        </p:nvPicPr>
        <p:blipFill>
          <a:blip r:embed="rId3"/>
          <a:stretch>
            <a:fillRect/>
          </a:stretch>
        </p:blipFill>
        <p:spPr>
          <a:xfrm>
            <a:off x="5486400" y="1607820"/>
            <a:ext cx="3200400" cy="245364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Loading</a:t>
            </a:r>
            <a:endParaRPr lang="en-US" sz="2800" dirty="0"/>
          </a:p>
        </p:txBody>
      </p:sp>
      <p:sp>
        <p:nvSpPr>
          <p:cNvPr id="4" name="card_337"/>
          <p:cNvSpPr/>
          <p:nvPr/>
        </p:nvSpPr>
        <p:spPr>
          <a:xfrm>
            <a:off x="45720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5" name="iconbg_338"/>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339"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340"/>
          <p:cNvSpPr txBox="1"/>
          <p:nvPr/>
        </p:nvSpPr>
        <p:spPr>
          <a:xfrm>
            <a:off x="64008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To Transport Condition</a:t>
            </a:r>
            <a:endParaRPr lang="en-US" sz="1500" dirty="0"/>
          </a:p>
        </p:txBody>
      </p:sp>
      <p:sp>
        <p:nvSpPr>
          <p:cNvPr id="8" name="cardbody_341"/>
          <p:cNvSpPr txBox="1"/>
          <p:nvPr/>
        </p:nvSpPr>
        <p:spPr>
          <a:xfrm>
            <a:off x="64008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Start clear and safe (3 point check)</a:t>
            </a:r>
            <a:endParaRPr lang="en-US" sz="1400" dirty="0"/>
          </a:p>
          <a:p>
            <a:pPr marL="152400" indent="-152400">
              <a:spcAft>
                <a:spcPts val="600"/>
              </a:spcAft>
              <a:buSzPct val="100000"/>
              <a:buChar char="•"/>
            </a:pPr>
            <a:r>
              <a:rPr lang="en-US" sz="1400" dirty="0">
                <a:solidFill>
                  <a:schemeClr val="tx1"/>
                </a:solidFill>
              </a:rPr>
              <a:t>Safety on SAFE</a:t>
            </a:r>
            <a:endParaRPr lang="en-US" sz="1400" dirty="0"/>
          </a:p>
          <a:p>
            <a:pPr marL="152400" indent="-152400">
              <a:spcAft>
                <a:spcPts val="600"/>
              </a:spcAft>
              <a:buSzPct val="100000"/>
              <a:buChar char="•"/>
            </a:pPr>
            <a:r>
              <a:rPr lang="en-US" sz="1400" dirty="0">
                <a:solidFill>
                  <a:schemeClr val="tx1"/>
                </a:solidFill>
              </a:rPr>
              <a:t>Bolt forward</a:t>
            </a:r>
            <a:endParaRPr lang="en-US" sz="1400" dirty="0"/>
          </a:p>
          <a:p>
            <a:pPr marL="152400" indent="-152400">
              <a:spcAft>
                <a:spcPts val="600"/>
              </a:spcAft>
              <a:buSzPct val="100000"/>
              <a:buChar char="•"/>
            </a:pPr>
            <a:r>
              <a:rPr lang="en-US" sz="1400" dirty="0">
                <a:solidFill>
                  <a:schemeClr val="tx1"/>
                </a:solidFill>
              </a:rPr>
              <a:t>Insert a full magazine. Do not chamber a round</a:t>
            </a:r>
            <a:endParaRPr lang="en-US" sz="1400" dirty="0"/>
          </a:p>
          <a:p>
            <a:pPr marL="152400" indent="-152400">
              <a:spcAft>
                <a:spcPts val="600"/>
              </a:spcAft>
              <a:buSzPct val="100000"/>
              <a:buChar char="•"/>
            </a:pPr>
            <a:r>
              <a:rPr lang="en-US" sz="1400" dirty="0">
                <a:solidFill>
                  <a:schemeClr val="tx1"/>
                </a:solidFill>
              </a:rPr>
              <a:t>Rifle is now in Transport condition</a:t>
            </a:r>
            <a:endParaRPr lang="en-US" sz="1400" dirty="0"/>
          </a:p>
        </p:txBody>
      </p:sp>
      <p:sp>
        <p:nvSpPr>
          <p:cNvPr id="9" name="card_342"/>
          <p:cNvSpPr/>
          <p:nvPr/>
        </p:nvSpPr>
        <p:spPr>
          <a:xfrm>
            <a:off x="4663440" y="1143000"/>
            <a:ext cx="4023360" cy="3429000"/>
          </a:xfrm>
          <a:prstGeom prst="rect">
            <a:avLst/>
          </a:prstGeom>
          <a:solidFill>
            <a:schemeClr val="bg2"/>
          </a:solidFill>
          <a:ln w="12700">
            <a:solidFill>
              <a:schemeClr val="bg2"/>
            </a:solidFill>
            <a:prstDash val="solid"/>
          </a:ln>
        </p:spPr>
        <p:txBody>
          <a:bodyPr/>
          <a:lstStyle/>
          <a:p>
            <a:endParaRPr lang="en-US"/>
          </a:p>
        </p:txBody>
      </p:sp>
      <p:sp>
        <p:nvSpPr>
          <p:cNvPr id="10" name="iconbg_343"/>
          <p:cNvSpPr/>
          <p:nvPr/>
        </p:nvSpPr>
        <p:spPr>
          <a:xfrm>
            <a:off x="48463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344" descr="preencoded.png"/>
          <p:cNvPicPr>
            <a:picLocks noChangeAspect="1"/>
          </p:cNvPicPr>
          <p:nvPr/>
        </p:nvPicPr>
        <p:blipFill>
          <a:blip r:embed="rId4"/>
          <a:stretch>
            <a:fillRect/>
          </a:stretch>
        </p:blipFill>
        <p:spPr>
          <a:xfrm>
            <a:off x="4956048" y="1435608"/>
            <a:ext cx="237744" cy="237744"/>
          </a:xfrm>
          <a:prstGeom prst="rect">
            <a:avLst/>
          </a:prstGeom>
        </p:spPr>
      </p:pic>
      <p:sp>
        <p:nvSpPr>
          <p:cNvPr id="12" name="cardtitle_345"/>
          <p:cNvSpPr txBox="1"/>
          <p:nvPr/>
        </p:nvSpPr>
        <p:spPr>
          <a:xfrm>
            <a:off x="484632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To Tactical Condition</a:t>
            </a:r>
            <a:endParaRPr lang="en-US" sz="1500" dirty="0"/>
          </a:p>
        </p:txBody>
      </p:sp>
      <p:sp>
        <p:nvSpPr>
          <p:cNvPr id="13" name="cardbody_346"/>
          <p:cNvSpPr txBox="1"/>
          <p:nvPr/>
        </p:nvSpPr>
        <p:spPr>
          <a:xfrm>
            <a:off x="4846320" y="2276856"/>
            <a:ext cx="36576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Start clear and safe (3 point check)</a:t>
            </a:r>
            <a:endParaRPr lang="en-US" sz="1400" dirty="0"/>
          </a:p>
          <a:p>
            <a:pPr marL="152400" indent="-152400">
              <a:spcAft>
                <a:spcPts val="600"/>
              </a:spcAft>
              <a:buSzPct val="100000"/>
              <a:buChar char="•"/>
            </a:pPr>
            <a:r>
              <a:rPr lang="en-US" sz="1400" dirty="0">
                <a:solidFill>
                  <a:schemeClr val="tx1"/>
                </a:solidFill>
              </a:rPr>
              <a:t>Safety on SAFE</a:t>
            </a:r>
            <a:endParaRPr lang="en-US" sz="1400" dirty="0"/>
          </a:p>
          <a:p>
            <a:pPr marL="152400" indent="-152400">
              <a:spcAft>
                <a:spcPts val="600"/>
              </a:spcAft>
              <a:buSzPct val="100000"/>
              <a:buChar char="•"/>
            </a:pPr>
            <a:r>
              <a:rPr lang="en-US" sz="1400" dirty="0">
                <a:solidFill>
                  <a:schemeClr val="tx1"/>
                </a:solidFill>
              </a:rPr>
              <a:t>Bolt forward</a:t>
            </a:r>
            <a:endParaRPr lang="en-US" sz="1400" dirty="0"/>
          </a:p>
          <a:p>
            <a:pPr marL="152400" indent="-152400">
              <a:spcAft>
                <a:spcPts val="600"/>
              </a:spcAft>
              <a:buSzPct val="100000"/>
              <a:buChar char="•"/>
            </a:pPr>
            <a:r>
              <a:rPr lang="en-US" sz="1400" dirty="0">
                <a:solidFill>
                  <a:schemeClr val="tx1"/>
                </a:solidFill>
              </a:rPr>
              <a:t>Insert a loaded magazine</a:t>
            </a:r>
            <a:endParaRPr lang="en-US" sz="1400" dirty="0"/>
          </a:p>
          <a:p>
            <a:pPr marL="152400" indent="-152400">
              <a:spcAft>
                <a:spcPts val="600"/>
              </a:spcAft>
              <a:buSzPct val="100000"/>
              <a:buChar char="•"/>
            </a:pPr>
            <a:r>
              <a:rPr lang="en-US" sz="1400" dirty="0">
                <a:solidFill>
                  <a:schemeClr val="tx1"/>
                </a:solidFill>
              </a:rPr>
              <a:t>Pull the bolt to the rear and release</a:t>
            </a:r>
            <a:endParaRPr lang="en-US" sz="1400" dirty="0"/>
          </a:p>
          <a:p>
            <a:pPr marL="152400" indent="-152400">
              <a:spcAft>
                <a:spcPts val="600"/>
              </a:spcAft>
              <a:buSzPct val="100000"/>
              <a:buChar char="•"/>
            </a:pPr>
            <a:r>
              <a:rPr lang="en-US" sz="1400" dirty="0">
                <a:solidFill>
                  <a:schemeClr val="tx1"/>
                </a:solidFill>
              </a:rPr>
              <a:t>Rifle is now in Tactical condition</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Downloading the AR: Tactical Back to Transport</a:t>
            </a:r>
            <a:endParaRPr lang="en-US" sz="2800" dirty="0"/>
          </a:p>
        </p:txBody>
      </p:sp>
      <p:sp>
        <p:nvSpPr>
          <p:cNvPr id="4" name="pre_347"/>
          <p:cNvSpPr txBox="1"/>
          <p:nvPr/>
        </p:nvSpPr>
        <p:spPr>
          <a:xfrm>
            <a:off x="457200" y="1051560"/>
            <a:ext cx="8229600" cy="320040"/>
          </a:xfrm>
          <a:prstGeom prst="rect">
            <a:avLst/>
          </a:prstGeom>
          <a:noFill/>
          <a:ln/>
        </p:spPr>
        <p:txBody>
          <a:bodyPr wrap="square" lIns="0" tIns="0" rIns="0" bIns="0" rtlCol="0" anchor="ctr"/>
          <a:lstStyle/>
          <a:p>
            <a:pPr marL="0" indent="0">
              <a:buNone/>
            </a:pPr>
            <a:r>
              <a:rPr lang="en-US" sz="1400" b="1" i="1" dirty="0">
                <a:solidFill>
                  <a:schemeClr val="accent1"/>
                </a:solidFill>
              </a:rPr>
              <a:t>Rifle pointed in a safe direction, safety ON</a:t>
            </a:r>
            <a:endParaRPr lang="en-US" sz="1400" dirty="0"/>
          </a:p>
        </p:txBody>
      </p:sp>
      <p:sp>
        <p:nvSpPr>
          <p:cNvPr id="5" name="num_348"/>
          <p:cNvSpPr/>
          <p:nvPr/>
        </p:nvSpPr>
        <p:spPr>
          <a:xfrm>
            <a:off x="457200" y="160020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6" name="numtxt_349"/>
          <p:cNvSpPr txBox="1"/>
          <p:nvPr/>
        </p:nvSpPr>
        <p:spPr>
          <a:xfrm>
            <a:off x="457200" y="160020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7" name="step_350"/>
          <p:cNvSpPr txBox="1"/>
          <p:nvPr/>
        </p:nvSpPr>
        <p:spPr>
          <a:xfrm>
            <a:off x="932688" y="1463040"/>
            <a:ext cx="3639312" cy="621792"/>
          </a:xfrm>
          <a:prstGeom prst="rect">
            <a:avLst/>
          </a:prstGeom>
          <a:noFill/>
          <a:ln/>
        </p:spPr>
        <p:txBody>
          <a:bodyPr wrap="square" lIns="0" tIns="0" rIns="0" bIns="0" rtlCol="0" anchor="ctr"/>
          <a:lstStyle/>
          <a:p>
            <a:pPr marL="0" indent="0">
              <a:buNone/>
            </a:pPr>
            <a:r>
              <a:rPr lang="en-US" sz="1300" dirty="0">
                <a:solidFill>
                  <a:schemeClr val="tx1"/>
                </a:solidFill>
              </a:rPr>
              <a:t>Remove the loaded magazine and pocket it</a:t>
            </a:r>
            <a:endParaRPr lang="en-US" sz="1300" dirty="0"/>
          </a:p>
        </p:txBody>
      </p:sp>
      <p:sp>
        <p:nvSpPr>
          <p:cNvPr id="8" name="num_351"/>
          <p:cNvSpPr/>
          <p:nvPr/>
        </p:nvSpPr>
        <p:spPr>
          <a:xfrm>
            <a:off x="457200" y="222199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9" name="numtxt_352"/>
          <p:cNvSpPr txBox="1"/>
          <p:nvPr/>
        </p:nvSpPr>
        <p:spPr>
          <a:xfrm>
            <a:off x="457200" y="222199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0" name="step_353"/>
          <p:cNvSpPr txBox="1"/>
          <p:nvPr/>
        </p:nvSpPr>
        <p:spPr>
          <a:xfrm>
            <a:off x="932688" y="2084832"/>
            <a:ext cx="3639312" cy="621792"/>
          </a:xfrm>
          <a:prstGeom prst="rect">
            <a:avLst/>
          </a:prstGeom>
          <a:noFill/>
          <a:ln/>
        </p:spPr>
        <p:txBody>
          <a:bodyPr wrap="square" lIns="0" tIns="0" rIns="0" bIns="0" rtlCol="0" anchor="ctr"/>
          <a:lstStyle/>
          <a:p>
            <a:pPr marL="0" indent="0">
              <a:buNone/>
            </a:pPr>
            <a:r>
              <a:rPr lang="en-US" sz="1300" dirty="0">
                <a:solidFill>
                  <a:schemeClr val="tx1"/>
                </a:solidFill>
              </a:rPr>
              <a:t>Left palm under the magazine well, fingertips holding the port cover nearly closed</a:t>
            </a:r>
            <a:endParaRPr lang="en-US" sz="1300" dirty="0"/>
          </a:p>
        </p:txBody>
      </p:sp>
      <p:sp>
        <p:nvSpPr>
          <p:cNvPr id="11" name="num_354"/>
          <p:cNvSpPr/>
          <p:nvPr/>
        </p:nvSpPr>
        <p:spPr>
          <a:xfrm>
            <a:off x="457200" y="284378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2" name="numtxt_355"/>
          <p:cNvSpPr txBox="1"/>
          <p:nvPr/>
        </p:nvSpPr>
        <p:spPr>
          <a:xfrm>
            <a:off x="457200" y="284378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3" name="step_356"/>
          <p:cNvSpPr txBox="1"/>
          <p:nvPr/>
        </p:nvSpPr>
        <p:spPr>
          <a:xfrm>
            <a:off x="932688" y="2706624"/>
            <a:ext cx="3639312" cy="621792"/>
          </a:xfrm>
          <a:prstGeom prst="rect">
            <a:avLst/>
          </a:prstGeom>
          <a:noFill/>
          <a:ln/>
        </p:spPr>
        <p:txBody>
          <a:bodyPr wrap="square" lIns="0" tIns="0" rIns="0" bIns="0" rtlCol="0" anchor="ctr"/>
          <a:lstStyle/>
          <a:p>
            <a:pPr marL="0" indent="0">
              <a:buNone/>
            </a:pPr>
            <a:r>
              <a:rPr lang="en-US" sz="1300" dirty="0">
                <a:solidFill>
                  <a:schemeClr val="tx1"/>
                </a:solidFill>
              </a:rPr>
              <a:t>Slowly draw the charging handle. The round drops into your left palm</a:t>
            </a:r>
            <a:endParaRPr lang="en-US" sz="1300" dirty="0"/>
          </a:p>
        </p:txBody>
      </p:sp>
      <p:sp>
        <p:nvSpPr>
          <p:cNvPr id="14" name="num_357"/>
          <p:cNvSpPr/>
          <p:nvPr/>
        </p:nvSpPr>
        <p:spPr>
          <a:xfrm>
            <a:off x="457200" y="346557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5" name="numtxt_358"/>
          <p:cNvSpPr txBox="1"/>
          <p:nvPr/>
        </p:nvSpPr>
        <p:spPr>
          <a:xfrm>
            <a:off x="457200" y="346557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6" name="step_359"/>
          <p:cNvSpPr txBox="1"/>
          <p:nvPr/>
        </p:nvSpPr>
        <p:spPr>
          <a:xfrm>
            <a:off x="932688" y="3328416"/>
            <a:ext cx="3639312" cy="621792"/>
          </a:xfrm>
          <a:prstGeom prst="rect">
            <a:avLst/>
          </a:prstGeom>
          <a:noFill/>
          <a:ln/>
        </p:spPr>
        <p:txBody>
          <a:bodyPr wrap="square" lIns="0" tIns="0" rIns="0" bIns="0" rtlCol="0" anchor="ctr"/>
          <a:lstStyle/>
          <a:p>
            <a:pPr marL="0" indent="0">
              <a:buNone/>
            </a:pPr>
            <a:r>
              <a:rPr lang="en-US" sz="1300" dirty="0">
                <a:solidFill>
                  <a:schemeClr val="tx1"/>
                </a:solidFill>
              </a:rPr>
              <a:t>Left thumb presses the bolt lock to lock the bolt to the rear</a:t>
            </a:r>
            <a:endParaRPr lang="en-US" sz="1300" dirty="0"/>
          </a:p>
        </p:txBody>
      </p:sp>
      <p:sp>
        <p:nvSpPr>
          <p:cNvPr id="17" name="num_360"/>
          <p:cNvSpPr/>
          <p:nvPr/>
        </p:nvSpPr>
        <p:spPr>
          <a:xfrm>
            <a:off x="457200" y="408736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8" name="numtxt_361"/>
          <p:cNvSpPr txBox="1"/>
          <p:nvPr/>
        </p:nvSpPr>
        <p:spPr>
          <a:xfrm>
            <a:off x="457200" y="408736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9" name="step_362"/>
          <p:cNvSpPr txBox="1"/>
          <p:nvPr/>
        </p:nvSpPr>
        <p:spPr>
          <a:xfrm>
            <a:off x="932688" y="3950208"/>
            <a:ext cx="3639312" cy="621792"/>
          </a:xfrm>
          <a:prstGeom prst="rect">
            <a:avLst/>
          </a:prstGeom>
          <a:noFill/>
          <a:ln/>
        </p:spPr>
        <p:txBody>
          <a:bodyPr wrap="square" lIns="0" tIns="0" rIns="0" bIns="0" rtlCol="0" anchor="ctr"/>
          <a:lstStyle/>
          <a:p>
            <a:pPr marL="0" indent="0">
              <a:buNone/>
            </a:pPr>
            <a:r>
              <a:rPr lang="en-US" sz="1300" dirty="0">
                <a:solidFill>
                  <a:schemeClr val="tx1"/>
                </a:solidFill>
              </a:rPr>
              <a:t>Visually and physically check the weapon is unloaded</a:t>
            </a:r>
            <a:endParaRPr lang="en-US" sz="1300" dirty="0"/>
          </a:p>
        </p:txBody>
      </p:sp>
      <p:sp>
        <p:nvSpPr>
          <p:cNvPr id="20" name="num_363"/>
          <p:cNvSpPr/>
          <p:nvPr/>
        </p:nvSpPr>
        <p:spPr>
          <a:xfrm>
            <a:off x="4754880" y="1600200"/>
            <a:ext cx="347472" cy="347472"/>
          </a:xfrm>
          <a:prstGeom prst="ellipse">
            <a:avLst/>
          </a:prstGeom>
          <a:solidFill>
            <a:schemeClr val="tx2"/>
          </a:solidFill>
          <a:ln w="12700">
            <a:solidFill>
              <a:schemeClr val="tx2"/>
            </a:solidFill>
            <a:prstDash val="solid"/>
          </a:ln>
        </p:spPr>
        <p:txBody>
          <a:bodyPr/>
          <a:lstStyle/>
          <a:p>
            <a:endParaRPr lang="en-US"/>
          </a:p>
        </p:txBody>
      </p:sp>
      <p:sp>
        <p:nvSpPr>
          <p:cNvPr id="21" name="numtxt_364"/>
          <p:cNvSpPr txBox="1"/>
          <p:nvPr/>
        </p:nvSpPr>
        <p:spPr>
          <a:xfrm>
            <a:off x="4754880" y="160020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22" name="step_365"/>
          <p:cNvSpPr txBox="1"/>
          <p:nvPr/>
        </p:nvSpPr>
        <p:spPr>
          <a:xfrm>
            <a:off x="5230368" y="1463040"/>
            <a:ext cx="3456432" cy="621792"/>
          </a:xfrm>
          <a:prstGeom prst="rect">
            <a:avLst/>
          </a:prstGeom>
          <a:noFill/>
          <a:ln/>
        </p:spPr>
        <p:txBody>
          <a:bodyPr wrap="square" lIns="0" tIns="0" rIns="0" bIns="0" rtlCol="0" anchor="ctr"/>
          <a:lstStyle/>
          <a:p>
            <a:pPr marL="0" indent="0">
              <a:buNone/>
            </a:pPr>
            <a:r>
              <a:rPr lang="en-US" sz="1300" dirty="0">
                <a:solidFill>
                  <a:schemeClr val="tx1"/>
                </a:solidFill>
              </a:rPr>
              <a:t>Close the bolt on an empty chamber</a:t>
            </a:r>
            <a:endParaRPr lang="en-US" sz="1300" dirty="0"/>
          </a:p>
        </p:txBody>
      </p:sp>
      <p:sp>
        <p:nvSpPr>
          <p:cNvPr id="23" name="num_366"/>
          <p:cNvSpPr/>
          <p:nvPr/>
        </p:nvSpPr>
        <p:spPr>
          <a:xfrm>
            <a:off x="4754880" y="2221992"/>
            <a:ext cx="347472" cy="347472"/>
          </a:xfrm>
          <a:prstGeom prst="ellipse">
            <a:avLst/>
          </a:prstGeom>
          <a:solidFill>
            <a:schemeClr val="tx2"/>
          </a:solidFill>
          <a:ln w="12700">
            <a:solidFill>
              <a:schemeClr val="tx2"/>
            </a:solidFill>
            <a:prstDash val="solid"/>
          </a:ln>
        </p:spPr>
        <p:txBody>
          <a:bodyPr/>
          <a:lstStyle/>
          <a:p>
            <a:endParaRPr lang="en-US"/>
          </a:p>
        </p:txBody>
      </p:sp>
      <p:sp>
        <p:nvSpPr>
          <p:cNvPr id="24" name="numtxt_367"/>
          <p:cNvSpPr txBox="1"/>
          <p:nvPr/>
        </p:nvSpPr>
        <p:spPr>
          <a:xfrm>
            <a:off x="4754880" y="222199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7</a:t>
            </a:r>
            <a:endParaRPr lang="en-US" sz="1300" dirty="0"/>
          </a:p>
        </p:txBody>
      </p:sp>
      <p:sp>
        <p:nvSpPr>
          <p:cNvPr id="25" name="step_368"/>
          <p:cNvSpPr txBox="1"/>
          <p:nvPr/>
        </p:nvSpPr>
        <p:spPr>
          <a:xfrm>
            <a:off x="5230368" y="2084832"/>
            <a:ext cx="3456432" cy="621792"/>
          </a:xfrm>
          <a:prstGeom prst="rect">
            <a:avLst/>
          </a:prstGeom>
          <a:noFill/>
          <a:ln/>
        </p:spPr>
        <p:txBody>
          <a:bodyPr wrap="square" lIns="0" tIns="0" rIns="0" bIns="0" rtlCol="0" anchor="ctr"/>
          <a:lstStyle/>
          <a:p>
            <a:pPr marL="0" indent="0">
              <a:buNone/>
            </a:pPr>
            <a:r>
              <a:rPr lang="en-US" sz="1300" dirty="0">
                <a:solidFill>
                  <a:schemeClr val="tx1"/>
                </a:solidFill>
              </a:rPr>
              <a:t>Load the round back into the pocketed magazine</a:t>
            </a:r>
            <a:endParaRPr lang="en-US" sz="1300" dirty="0"/>
          </a:p>
        </p:txBody>
      </p:sp>
      <p:sp>
        <p:nvSpPr>
          <p:cNvPr id="26" name="num_369"/>
          <p:cNvSpPr/>
          <p:nvPr/>
        </p:nvSpPr>
        <p:spPr>
          <a:xfrm>
            <a:off x="4754880" y="2843784"/>
            <a:ext cx="347472" cy="347472"/>
          </a:xfrm>
          <a:prstGeom prst="ellipse">
            <a:avLst/>
          </a:prstGeom>
          <a:solidFill>
            <a:schemeClr val="tx2"/>
          </a:solidFill>
          <a:ln w="12700">
            <a:solidFill>
              <a:schemeClr val="tx2"/>
            </a:solidFill>
            <a:prstDash val="solid"/>
          </a:ln>
        </p:spPr>
        <p:txBody>
          <a:bodyPr/>
          <a:lstStyle/>
          <a:p>
            <a:endParaRPr lang="en-US"/>
          </a:p>
        </p:txBody>
      </p:sp>
      <p:sp>
        <p:nvSpPr>
          <p:cNvPr id="27" name="numtxt_370"/>
          <p:cNvSpPr txBox="1"/>
          <p:nvPr/>
        </p:nvSpPr>
        <p:spPr>
          <a:xfrm>
            <a:off x="4754880" y="284378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8</a:t>
            </a:r>
            <a:endParaRPr lang="en-US" sz="1300" dirty="0"/>
          </a:p>
        </p:txBody>
      </p:sp>
      <p:sp>
        <p:nvSpPr>
          <p:cNvPr id="28" name="step_371"/>
          <p:cNvSpPr txBox="1"/>
          <p:nvPr/>
        </p:nvSpPr>
        <p:spPr>
          <a:xfrm>
            <a:off x="5230368" y="2706624"/>
            <a:ext cx="3456432" cy="621792"/>
          </a:xfrm>
          <a:prstGeom prst="rect">
            <a:avLst/>
          </a:prstGeom>
          <a:noFill/>
          <a:ln/>
        </p:spPr>
        <p:txBody>
          <a:bodyPr wrap="square" lIns="0" tIns="0" rIns="0" bIns="0" rtlCol="0" anchor="ctr"/>
          <a:lstStyle/>
          <a:p>
            <a:pPr marL="0" indent="0">
              <a:buNone/>
            </a:pPr>
            <a:r>
              <a:rPr lang="en-US" sz="1300" dirty="0">
                <a:solidFill>
                  <a:schemeClr val="tx1"/>
                </a:solidFill>
              </a:rPr>
              <a:t>Seat the magazine. DO NOT CYCLE THE ACTION</a:t>
            </a:r>
            <a:endParaRPr lang="en-US" sz="1300" dirty="0"/>
          </a:p>
        </p:txBody>
      </p:sp>
      <p:sp>
        <p:nvSpPr>
          <p:cNvPr id="29" name="num_372"/>
          <p:cNvSpPr/>
          <p:nvPr/>
        </p:nvSpPr>
        <p:spPr>
          <a:xfrm>
            <a:off x="4754880" y="3465576"/>
            <a:ext cx="347472" cy="347472"/>
          </a:xfrm>
          <a:prstGeom prst="ellipse">
            <a:avLst/>
          </a:prstGeom>
          <a:solidFill>
            <a:schemeClr val="tx2"/>
          </a:solidFill>
          <a:ln w="12700">
            <a:solidFill>
              <a:schemeClr val="tx2"/>
            </a:solidFill>
            <a:prstDash val="solid"/>
          </a:ln>
        </p:spPr>
        <p:txBody>
          <a:bodyPr/>
          <a:lstStyle/>
          <a:p>
            <a:endParaRPr lang="en-US"/>
          </a:p>
        </p:txBody>
      </p:sp>
      <p:sp>
        <p:nvSpPr>
          <p:cNvPr id="30" name="numtxt_373"/>
          <p:cNvSpPr txBox="1"/>
          <p:nvPr/>
        </p:nvSpPr>
        <p:spPr>
          <a:xfrm>
            <a:off x="4754880" y="346557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9</a:t>
            </a:r>
            <a:endParaRPr lang="en-US" sz="1300" dirty="0"/>
          </a:p>
        </p:txBody>
      </p:sp>
      <p:sp>
        <p:nvSpPr>
          <p:cNvPr id="31" name="step_374"/>
          <p:cNvSpPr txBox="1"/>
          <p:nvPr/>
        </p:nvSpPr>
        <p:spPr>
          <a:xfrm>
            <a:off x="5230368" y="3328416"/>
            <a:ext cx="3456432" cy="621792"/>
          </a:xfrm>
          <a:prstGeom prst="rect">
            <a:avLst/>
          </a:prstGeom>
          <a:noFill/>
          <a:ln/>
        </p:spPr>
        <p:txBody>
          <a:bodyPr wrap="square" lIns="0" tIns="0" rIns="0" bIns="0" rtlCol="0" anchor="ctr"/>
          <a:lstStyle/>
          <a:p>
            <a:pPr marL="0" indent="0">
              <a:buNone/>
            </a:pPr>
            <a:r>
              <a:rPr lang="en-US" sz="1300" dirty="0">
                <a:solidFill>
                  <a:schemeClr val="tx1"/>
                </a:solidFill>
              </a:rPr>
              <a:t>Return the rifle to the vehicle storage device</a:t>
            </a:r>
            <a:endParaRPr lang="en-US" sz="1300" dirty="0"/>
          </a:p>
        </p:txBody>
      </p:sp>
      <p:sp>
        <p:nvSpPr>
          <p:cNvPr id="32" name="n_375"/>
          <p:cNvSpPr txBox="1"/>
          <p:nvPr/>
        </p:nvSpPr>
        <p:spPr>
          <a:xfrm>
            <a:off x="4754880" y="4069080"/>
            <a:ext cx="3931920" cy="365760"/>
          </a:xfrm>
          <a:prstGeom prst="rect">
            <a:avLst/>
          </a:prstGeom>
          <a:noFill/>
          <a:ln/>
        </p:spPr>
        <p:txBody>
          <a:bodyPr wrap="square" lIns="0" tIns="0" rIns="0" bIns="0" rtlCol="0" anchor="ctr"/>
          <a:lstStyle/>
          <a:p>
            <a:pPr marL="0" indent="0">
              <a:buNone/>
            </a:pPr>
            <a:r>
              <a:rPr lang="en-US" sz="1300" i="1" dirty="0">
                <a:solidFill>
                  <a:schemeClr val="accent3"/>
                </a:solidFill>
              </a:rPr>
              <a:t>Unload only: stop after step 5</a:t>
            </a:r>
            <a:endParaRPr lang="en-US" sz="1300" dirty="0"/>
          </a:p>
        </p:txBody>
      </p:sp>
      <p:sp>
        <p:nvSpPr>
          <p:cNvPr id="3"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Transporting and Start of Shift Check</a:t>
            </a:r>
            <a:endParaRPr lang="en-US" sz="2800" dirty="0"/>
          </a:p>
        </p:txBody>
      </p:sp>
      <p:sp>
        <p:nvSpPr>
          <p:cNvPr id="4" name="bullets_376"/>
          <p:cNvSpPr txBox="1"/>
          <p:nvPr/>
        </p:nvSpPr>
        <p:spPr>
          <a:xfrm>
            <a:off x="457200" y="1143000"/>
            <a:ext cx="5120640" cy="342900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chemeClr val="tx1"/>
                </a:solidFill>
              </a:rPr>
              <a:t>Department policy sets where and how the rifle is transported</a:t>
            </a:r>
            <a:endParaRPr lang="en-US" sz="1500" dirty="0"/>
          </a:p>
          <a:p>
            <a:pPr marL="203200" indent="-203200">
              <a:spcAft>
                <a:spcPts val="800"/>
              </a:spcAft>
              <a:buSzPct val="100000"/>
              <a:buChar char="•"/>
            </a:pPr>
            <a:r>
              <a:rPr lang="en-US" sz="1500" dirty="0">
                <a:solidFill>
                  <a:schemeClr val="tx1"/>
                </a:solidFill>
              </a:rPr>
              <a:t>Cruiser Ready (Transport) is recommended and most common</a:t>
            </a:r>
            <a:endParaRPr lang="en-US" sz="1500" dirty="0"/>
          </a:p>
          <a:p>
            <a:pPr marL="203200" indent="-203200">
              <a:spcAft>
                <a:spcPts val="800"/>
              </a:spcAft>
              <a:buSzPct val="100000"/>
              <a:buChar char="•"/>
            </a:pPr>
            <a:r>
              <a:rPr lang="en-US" sz="1500" dirty="0">
                <a:solidFill>
                  <a:schemeClr val="tx1"/>
                </a:solidFill>
              </a:rPr>
              <a:t>Know the storage mechanism and how to reach tactical mode</a:t>
            </a:r>
            <a:endParaRPr lang="en-US" sz="1500" dirty="0"/>
          </a:p>
          <a:p>
            <a:pPr marL="203200" indent="-203200">
              <a:spcAft>
                <a:spcPts val="800"/>
              </a:spcAft>
              <a:buSzPct val="100000"/>
              <a:buChar char="•"/>
            </a:pPr>
            <a:r>
              <a:rPr lang="en-US" sz="1500" dirty="0">
                <a:solidFill>
                  <a:schemeClr val="tx1"/>
                </a:solidFill>
              </a:rPr>
              <a:t>Check the rifle and equipment at the start of every shift</a:t>
            </a:r>
            <a:endParaRPr lang="en-US" sz="1500" dirty="0"/>
          </a:p>
          <a:p>
            <a:pPr marL="203200" indent="-203200">
              <a:spcAft>
                <a:spcPts val="800"/>
              </a:spcAft>
              <a:buSzPct val="100000"/>
              <a:buChar char="•"/>
            </a:pPr>
            <a:r>
              <a:rPr lang="en-US" sz="1500" dirty="0">
                <a:solidFill>
                  <a:schemeClr val="tx1"/>
                </a:solidFill>
              </a:rPr>
              <a:t>Never assume it is the way it is supposed to be</a:t>
            </a:r>
            <a:endParaRPr lang="en-US" sz="1500" dirty="0"/>
          </a:p>
          <a:p>
            <a:pPr marL="203200" indent="-203200">
              <a:spcAft>
                <a:spcPts val="800"/>
              </a:spcAft>
              <a:buSzPct val="100000"/>
              <a:buChar char="•"/>
            </a:pPr>
            <a:r>
              <a:rPr lang="en-US" sz="1500" dirty="0">
                <a:solidFill>
                  <a:schemeClr val="tx1"/>
                </a:solidFill>
              </a:rPr>
              <a:t>The check confirms good order and refreshes muscle memory</a:t>
            </a:r>
            <a:endParaRPr lang="en-US" sz="1500" dirty="0"/>
          </a:p>
        </p:txBody>
      </p:sp>
      <p:sp>
        <p:nvSpPr>
          <p:cNvPr id="5" name="callout_377"/>
          <p:cNvSpPr/>
          <p:nvPr/>
        </p:nvSpPr>
        <p:spPr>
          <a:xfrm>
            <a:off x="5852160" y="1188720"/>
            <a:ext cx="2834640" cy="3291840"/>
          </a:xfrm>
          <a:prstGeom prst="rect">
            <a:avLst/>
          </a:prstGeom>
          <a:solidFill>
            <a:schemeClr val="tx2"/>
          </a:solidFill>
          <a:ln w="12700">
            <a:solidFill>
              <a:schemeClr val="tx2"/>
            </a:solidFill>
            <a:prstDash val="solid"/>
          </a:ln>
        </p:spPr>
        <p:txBody>
          <a:bodyPr/>
          <a:lstStyle/>
          <a:p>
            <a:endParaRPr lang="en-US"/>
          </a:p>
        </p:txBody>
      </p:sp>
      <p:sp>
        <p:nvSpPr>
          <p:cNvPr id="6" name="callouttxt_378"/>
          <p:cNvSpPr txBox="1"/>
          <p:nvPr/>
        </p:nvSpPr>
        <p:spPr>
          <a:xfrm>
            <a:off x="6080760" y="1188720"/>
            <a:ext cx="2377440" cy="3291840"/>
          </a:xfrm>
          <a:prstGeom prst="rect">
            <a:avLst/>
          </a:prstGeom>
          <a:noFill/>
          <a:ln/>
        </p:spPr>
        <p:txBody>
          <a:bodyPr wrap="square" lIns="0" tIns="0" rIns="0" bIns="0" rtlCol="0" anchor="ctr"/>
          <a:lstStyle/>
          <a:p>
            <a:pPr marL="0" indent="0">
              <a:buNone/>
            </a:pPr>
            <a:r>
              <a:rPr lang="en-US" sz="1600" b="1" dirty="0">
                <a:solidFill>
                  <a:schemeClr val="bg1"/>
                </a:solidFill>
              </a:rPr>
              <a:t>Know the condition of your rifle BEFORE you need it. Too many officers found out differently in a hurry.</a:t>
            </a:r>
            <a:endParaRPr lang="en-US" sz="16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Field Stripping: Steps 1 to 3</a:t>
            </a:r>
            <a:endParaRPr lang="en-US" sz="2800" dirty="0"/>
          </a:p>
        </p:txBody>
      </p:sp>
      <p:pic>
        <p:nvPicPr>
          <p:cNvPr id="4" name="photo_379" descr="1. Push the rear takedown pin out"/>
          <p:cNvPicPr>
            <a:picLocks noChangeAspect="1"/>
          </p:cNvPicPr>
          <p:nvPr/>
        </p:nvPicPr>
        <p:blipFill>
          <a:blip r:embed="rId3"/>
          <a:stretch>
            <a:fillRect/>
          </a:stretch>
        </p:blipFill>
        <p:spPr>
          <a:xfrm>
            <a:off x="457200" y="1735931"/>
            <a:ext cx="2651760" cy="1740218"/>
          </a:xfrm>
          <a:prstGeom prst="rect">
            <a:avLst/>
          </a:prstGeom>
        </p:spPr>
      </p:pic>
      <p:sp>
        <p:nvSpPr>
          <p:cNvPr id="5" name="caption_380"/>
          <p:cNvSpPr txBox="1"/>
          <p:nvPr/>
        </p:nvSpPr>
        <p:spPr>
          <a:xfrm>
            <a:off x="457200" y="3703320"/>
            <a:ext cx="2651760" cy="228600"/>
          </a:xfrm>
          <a:prstGeom prst="rect">
            <a:avLst/>
          </a:prstGeom>
          <a:noFill/>
          <a:ln/>
        </p:spPr>
        <p:txBody>
          <a:bodyPr wrap="square" lIns="0" tIns="0" rIns="0" bIns="0" rtlCol="0" anchor="ctr"/>
          <a:lstStyle/>
          <a:p>
            <a:pPr marL="0" indent="0" algn="ctr">
              <a:buNone/>
            </a:pPr>
            <a:r>
              <a:rPr lang="en-US" sz="1100" dirty="0">
                <a:solidFill>
                  <a:schemeClr val="accent3"/>
                </a:solidFill>
              </a:rPr>
              <a:t>1. Push the rear takedown pin out</a:t>
            </a:r>
            <a:endParaRPr lang="en-US" sz="1100" dirty="0"/>
          </a:p>
        </p:txBody>
      </p:sp>
      <p:pic>
        <p:nvPicPr>
          <p:cNvPr id="6" name="photo_381" descr="2. Pivot the upper on the front pin"/>
          <p:cNvPicPr>
            <a:picLocks noChangeAspect="1"/>
          </p:cNvPicPr>
          <p:nvPr/>
        </p:nvPicPr>
        <p:blipFill>
          <a:blip r:embed="rId4"/>
          <a:stretch>
            <a:fillRect/>
          </a:stretch>
        </p:blipFill>
        <p:spPr>
          <a:xfrm>
            <a:off x="3264408" y="1658983"/>
            <a:ext cx="2651760" cy="1894114"/>
          </a:xfrm>
          <a:prstGeom prst="rect">
            <a:avLst/>
          </a:prstGeom>
        </p:spPr>
      </p:pic>
      <p:sp>
        <p:nvSpPr>
          <p:cNvPr id="7" name="caption_382"/>
          <p:cNvSpPr txBox="1"/>
          <p:nvPr/>
        </p:nvSpPr>
        <p:spPr>
          <a:xfrm>
            <a:off x="3264408" y="3703320"/>
            <a:ext cx="2651760" cy="228600"/>
          </a:xfrm>
          <a:prstGeom prst="rect">
            <a:avLst/>
          </a:prstGeom>
          <a:noFill/>
          <a:ln/>
        </p:spPr>
        <p:txBody>
          <a:bodyPr wrap="square" lIns="0" tIns="0" rIns="0" bIns="0" rtlCol="0" anchor="ctr"/>
          <a:lstStyle/>
          <a:p>
            <a:pPr marL="0" indent="0" algn="ctr">
              <a:buNone/>
            </a:pPr>
            <a:r>
              <a:rPr lang="en-US" sz="1100" dirty="0">
                <a:solidFill>
                  <a:schemeClr val="accent3"/>
                </a:solidFill>
              </a:rPr>
              <a:t>2. Pivot the upper on the front pin</a:t>
            </a:r>
            <a:endParaRPr lang="en-US" sz="1100" dirty="0"/>
          </a:p>
        </p:txBody>
      </p:sp>
      <p:pic>
        <p:nvPicPr>
          <p:cNvPr id="8" name="photo_383" descr="3. Slide out charging handle and bolt carrier"/>
          <p:cNvPicPr>
            <a:picLocks noChangeAspect="1"/>
          </p:cNvPicPr>
          <p:nvPr/>
        </p:nvPicPr>
        <p:blipFill>
          <a:blip r:embed="rId5"/>
          <a:stretch>
            <a:fillRect/>
          </a:stretch>
        </p:blipFill>
        <p:spPr>
          <a:xfrm>
            <a:off x="6071616" y="1685290"/>
            <a:ext cx="2651760" cy="1841500"/>
          </a:xfrm>
          <a:prstGeom prst="rect">
            <a:avLst/>
          </a:prstGeom>
        </p:spPr>
      </p:pic>
      <p:sp>
        <p:nvSpPr>
          <p:cNvPr id="9" name="caption_384"/>
          <p:cNvSpPr txBox="1"/>
          <p:nvPr/>
        </p:nvSpPr>
        <p:spPr>
          <a:xfrm>
            <a:off x="6071616" y="3703320"/>
            <a:ext cx="2651760" cy="228600"/>
          </a:xfrm>
          <a:prstGeom prst="rect">
            <a:avLst/>
          </a:prstGeom>
          <a:noFill/>
          <a:ln/>
        </p:spPr>
        <p:txBody>
          <a:bodyPr wrap="square" lIns="0" tIns="0" rIns="0" bIns="0" rtlCol="0" anchor="ctr"/>
          <a:lstStyle/>
          <a:p>
            <a:pPr marL="0" indent="0" algn="ctr">
              <a:buNone/>
            </a:pPr>
            <a:r>
              <a:rPr lang="en-US" sz="1100" dirty="0">
                <a:solidFill>
                  <a:schemeClr val="accent3"/>
                </a:solidFill>
              </a:rPr>
              <a:t>3. Slide out charging handle and bolt carrier</a:t>
            </a:r>
            <a:endParaRPr lang="en-US" sz="1100" dirty="0"/>
          </a:p>
        </p:txBody>
      </p:sp>
      <p:sp>
        <p:nvSpPr>
          <p:cNvPr id="10" name="callout_385"/>
          <p:cNvSpPr/>
          <p:nvPr/>
        </p:nvSpPr>
        <p:spPr>
          <a:xfrm>
            <a:off x="457200" y="1051560"/>
            <a:ext cx="8229600" cy="411480"/>
          </a:xfrm>
          <a:prstGeom prst="rect">
            <a:avLst/>
          </a:prstGeom>
          <a:solidFill>
            <a:schemeClr val="accent1"/>
          </a:solidFill>
          <a:ln w="12700">
            <a:solidFill>
              <a:schemeClr val="accent1"/>
            </a:solidFill>
            <a:prstDash val="solid"/>
          </a:ln>
        </p:spPr>
        <p:txBody>
          <a:bodyPr/>
          <a:lstStyle/>
          <a:p>
            <a:endParaRPr lang="en-US"/>
          </a:p>
        </p:txBody>
      </p:sp>
      <p:sp>
        <p:nvSpPr>
          <p:cNvPr id="11" name="callouttxt_386"/>
          <p:cNvSpPr txBox="1"/>
          <p:nvPr/>
        </p:nvSpPr>
        <p:spPr>
          <a:xfrm>
            <a:off x="685800" y="1051560"/>
            <a:ext cx="7772400" cy="411480"/>
          </a:xfrm>
          <a:prstGeom prst="rect">
            <a:avLst/>
          </a:prstGeom>
          <a:noFill/>
          <a:ln/>
        </p:spPr>
        <p:txBody>
          <a:bodyPr wrap="square" lIns="0" tIns="0" rIns="0" bIns="0" rtlCol="0" anchor="ctr"/>
          <a:lstStyle/>
          <a:p>
            <a:pPr marL="0" indent="0">
              <a:buNone/>
            </a:pPr>
            <a:r>
              <a:rPr lang="en-US" sz="1400" b="1" dirty="0">
                <a:solidFill>
                  <a:schemeClr val="bg1"/>
                </a:solidFill>
              </a:rPr>
              <a:t>CLEAR and SAFE the weapon with the 3 point safety check before you begin</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Field Stripping: Steps 4 to 7</a:t>
            </a:r>
            <a:endParaRPr lang="en-US" sz="2800" dirty="0"/>
          </a:p>
        </p:txBody>
      </p:sp>
      <p:pic>
        <p:nvPicPr>
          <p:cNvPr id="4" name="photo_387" descr="4. Remove firing pin retaining pin"/>
          <p:cNvPicPr>
            <a:picLocks noChangeAspect="1"/>
          </p:cNvPicPr>
          <p:nvPr/>
        </p:nvPicPr>
        <p:blipFill>
          <a:blip r:embed="rId3"/>
          <a:stretch>
            <a:fillRect/>
          </a:stretch>
        </p:blipFill>
        <p:spPr>
          <a:xfrm>
            <a:off x="457200" y="1263015"/>
            <a:ext cx="1920240" cy="2320290"/>
          </a:xfrm>
          <a:prstGeom prst="rect">
            <a:avLst/>
          </a:prstGeom>
        </p:spPr>
      </p:pic>
      <p:sp>
        <p:nvSpPr>
          <p:cNvPr id="5" name="caption_388"/>
          <p:cNvSpPr txBox="1"/>
          <p:nvPr/>
        </p:nvSpPr>
        <p:spPr>
          <a:xfrm>
            <a:off x="457200" y="36576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4. Remove firing pin retaining pin</a:t>
            </a:r>
            <a:endParaRPr lang="en-US" sz="1100" dirty="0"/>
          </a:p>
        </p:txBody>
      </p:sp>
      <p:pic>
        <p:nvPicPr>
          <p:cNvPr id="6" name="photo_389" descr="5. Remove the firing pin"/>
          <p:cNvPicPr>
            <a:picLocks noChangeAspect="1"/>
          </p:cNvPicPr>
          <p:nvPr/>
        </p:nvPicPr>
        <p:blipFill>
          <a:blip r:embed="rId4"/>
          <a:stretch>
            <a:fillRect/>
          </a:stretch>
        </p:blipFill>
        <p:spPr>
          <a:xfrm>
            <a:off x="2560320" y="1839558"/>
            <a:ext cx="1920240" cy="1167205"/>
          </a:xfrm>
          <a:prstGeom prst="rect">
            <a:avLst/>
          </a:prstGeom>
        </p:spPr>
      </p:pic>
      <p:sp>
        <p:nvSpPr>
          <p:cNvPr id="7" name="caption_390"/>
          <p:cNvSpPr txBox="1"/>
          <p:nvPr/>
        </p:nvSpPr>
        <p:spPr>
          <a:xfrm>
            <a:off x="2560320" y="36576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5. Remove the firing pin</a:t>
            </a:r>
            <a:endParaRPr lang="en-US" sz="1100" dirty="0"/>
          </a:p>
        </p:txBody>
      </p:sp>
      <p:pic>
        <p:nvPicPr>
          <p:cNvPr id="8" name="photo_391" descr="6. Turn the cam pin 90° and remove"/>
          <p:cNvPicPr>
            <a:picLocks noChangeAspect="1"/>
          </p:cNvPicPr>
          <p:nvPr/>
        </p:nvPicPr>
        <p:blipFill>
          <a:blip r:embed="rId5"/>
          <a:stretch>
            <a:fillRect/>
          </a:stretch>
        </p:blipFill>
        <p:spPr>
          <a:xfrm>
            <a:off x="4663440" y="1686324"/>
            <a:ext cx="1920240" cy="1473673"/>
          </a:xfrm>
          <a:prstGeom prst="rect">
            <a:avLst/>
          </a:prstGeom>
        </p:spPr>
      </p:pic>
      <p:sp>
        <p:nvSpPr>
          <p:cNvPr id="9" name="caption_392"/>
          <p:cNvSpPr txBox="1"/>
          <p:nvPr/>
        </p:nvSpPr>
        <p:spPr>
          <a:xfrm>
            <a:off x="4663440" y="36576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6. Turn the cam pin 90° and remove</a:t>
            </a:r>
            <a:endParaRPr lang="en-US" sz="1100" dirty="0"/>
          </a:p>
        </p:txBody>
      </p:sp>
      <p:pic>
        <p:nvPicPr>
          <p:cNvPr id="10" name="photo_393" descr="7. Pull the bolt from the carrier"/>
          <p:cNvPicPr>
            <a:picLocks noChangeAspect="1"/>
          </p:cNvPicPr>
          <p:nvPr/>
        </p:nvPicPr>
        <p:blipFill>
          <a:blip r:embed="rId6"/>
          <a:stretch>
            <a:fillRect/>
          </a:stretch>
        </p:blipFill>
        <p:spPr>
          <a:xfrm>
            <a:off x="6766560" y="1790886"/>
            <a:ext cx="1920240" cy="1264548"/>
          </a:xfrm>
          <a:prstGeom prst="rect">
            <a:avLst/>
          </a:prstGeom>
        </p:spPr>
      </p:pic>
      <p:sp>
        <p:nvSpPr>
          <p:cNvPr id="11" name="caption_394"/>
          <p:cNvSpPr txBox="1"/>
          <p:nvPr/>
        </p:nvSpPr>
        <p:spPr>
          <a:xfrm>
            <a:off x="6766560" y="36576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7. Pull the bolt from the carrier</a:t>
            </a:r>
            <a:endParaRPr lang="en-US" sz="1100" dirty="0"/>
          </a:p>
        </p:txBody>
      </p:sp>
      <p:sp>
        <p:nvSpPr>
          <p:cNvPr id="12" name="note_395"/>
          <p:cNvSpPr txBox="1"/>
          <p:nvPr/>
        </p:nvSpPr>
        <p:spPr>
          <a:xfrm>
            <a:off x="457200" y="4114800"/>
            <a:ext cx="8229600" cy="365760"/>
          </a:xfrm>
          <a:prstGeom prst="rect">
            <a:avLst/>
          </a:prstGeom>
          <a:noFill/>
          <a:ln/>
        </p:spPr>
        <p:txBody>
          <a:bodyPr wrap="square" lIns="0" tIns="0" rIns="0" bIns="0" rtlCol="0" anchor="ctr"/>
          <a:lstStyle/>
          <a:p>
            <a:pPr marL="0" indent="0">
              <a:buNone/>
            </a:pPr>
            <a:r>
              <a:rPr lang="en-US" sz="1300" i="1" dirty="0">
                <a:solidFill>
                  <a:schemeClr val="accent3"/>
                </a:solidFill>
              </a:rPr>
              <a:t>The retaining pin is not a cotter pin. It sits flat and is not split into two halves.</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Cleaning Supplies and Equipment</a:t>
            </a:r>
            <a:endParaRPr lang="en-US" sz="2800" dirty="0"/>
          </a:p>
        </p:txBody>
      </p:sp>
      <p:sp>
        <p:nvSpPr>
          <p:cNvPr id="4" name="bullets_396"/>
          <p:cNvSpPr txBox="1"/>
          <p:nvPr/>
        </p:nvSpPr>
        <p:spPr>
          <a:xfrm>
            <a:off x="457200" y="1143000"/>
            <a:ext cx="4846320" cy="3429000"/>
          </a:xfrm>
          <a:prstGeom prst="rect">
            <a:avLst/>
          </a:prstGeom>
          <a:noFill/>
          <a:ln/>
        </p:spPr>
        <p:txBody>
          <a:bodyPr wrap="square" lIns="0" tIns="0" rIns="0" bIns="0" rtlCol="0" anchor="t"/>
          <a:lstStyle/>
          <a:p>
            <a:pPr marL="203200" indent="-203200">
              <a:spcAft>
                <a:spcPts val="400"/>
              </a:spcAft>
              <a:buSzPct val="100000"/>
              <a:buChar char="•"/>
            </a:pPr>
            <a:r>
              <a:rPr lang="en-US" sz="1500" b="1" dirty="0">
                <a:solidFill>
                  <a:schemeClr val="tx1"/>
                </a:solidFill>
              </a:rPr>
              <a:t>Cleaning rod and guide</a:t>
            </a:r>
            <a:endParaRPr lang="en-US" sz="1500" dirty="0"/>
          </a:p>
          <a:p>
            <a:pPr marL="355600" lvl="1" indent="-177800">
              <a:spcAft>
                <a:spcPts val="400"/>
              </a:spcAft>
              <a:buSzPct val="100000"/>
              <a:buChar char="•"/>
            </a:pPr>
            <a:r>
              <a:rPr lang="en-US" sz="1400" dirty="0">
                <a:solidFill>
                  <a:schemeClr val="accent3"/>
                </a:solidFill>
              </a:rPr>
              <a:t>Rod must match the rifle's caliber</a:t>
            </a:r>
            <a:endParaRPr lang="en-US" sz="1500" dirty="0"/>
          </a:p>
          <a:p>
            <a:pPr marL="355600" lvl="1" indent="-177800">
              <a:spcAft>
                <a:spcPts val="400"/>
              </a:spcAft>
              <a:buSzPct val="100000"/>
              <a:buChar char="•"/>
            </a:pPr>
            <a:r>
              <a:rPr lang="en-US" sz="1400" dirty="0">
                <a:solidFill>
                  <a:schemeClr val="accent3"/>
                </a:solidFill>
              </a:rPr>
              <a:t>Guide keeps the rod centered from chamber to muzzle</a:t>
            </a:r>
            <a:endParaRPr lang="en-US" sz="1500" dirty="0"/>
          </a:p>
          <a:p>
            <a:pPr marL="355600" lvl="1" indent="-177800">
              <a:spcAft>
                <a:spcPts val="400"/>
              </a:spcAft>
              <a:buSzPct val="100000"/>
              <a:buChar char="•"/>
            </a:pPr>
            <a:r>
              <a:rPr lang="en-US" sz="1400" dirty="0">
                <a:solidFill>
                  <a:schemeClr val="accent3"/>
                </a:solidFill>
              </a:rPr>
              <a:t>Always push through to the end. Never draw back with a patch or brush attached</a:t>
            </a:r>
            <a:endParaRPr lang="en-US" sz="1500" dirty="0"/>
          </a:p>
          <a:p>
            <a:pPr marL="355600" lvl="1" indent="-177800">
              <a:spcAft>
                <a:spcPts val="400"/>
              </a:spcAft>
              <a:buSzPct val="100000"/>
              <a:buChar char="•"/>
            </a:pPr>
            <a:r>
              <a:rPr lang="en-US" sz="1400" dirty="0">
                <a:solidFill>
                  <a:schemeClr val="accent3"/>
                </a:solidFill>
              </a:rPr>
              <a:t>Remove the tip, draw the rod back, reattach and repeat until the patch is clean</a:t>
            </a:r>
            <a:endParaRPr lang="en-US" sz="1500" dirty="0"/>
          </a:p>
          <a:p>
            <a:pPr marL="203200" indent="-203200">
              <a:spcAft>
                <a:spcPts val="400"/>
              </a:spcAft>
              <a:buSzPct val="100000"/>
              <a:buChar char="•"/>
            </a:pPr>
            <a:r>
              <a:rPr lang="en-US" sz="1500" b="1" dirty="0">
                <a:solidFill>
                  <a:schemeClr val="tx1"/>
                </a:solidFill>
              </a:rPr>
              <a:t>Chamber brush is for the chamber only. Never push it through the barrel</a:t>
            </a:r>
            <a:endParaRPr lang="en-US" sz="1500" dirty="0"/>
          </a:p>
          <a:p>
            <a:pPr marL="355600" lvl="1" indent="-177800">
              <a:spcAft>
                <a:spcPts val="400"/>
              </a:spcAft>
              <a:buSzPct val="100000"/>
              <a:buChar char="•"/>
            </a:pPr>
            <a:r>
              <a:rPr lang="en-US" sz="1400" dirty="0">
                <a:solidFill>
                  <a:schemeClr val="accent3"/>
                </a:solidFill>
              </a:rPr>
              <a:t>Only a standard copper bore brush runs out to the muzzle</a:t>
            </a:r>
            <a:endParaRPr lang="en-US" sz="1500" dirty="0"/>
          </a:p>
          <a:p>
            <a:pPr marL="203200" indent="-203200">
              <a:spcAft>
                <a:spcPts val="400"/>
              </a:spcAft>
              <a:buSzPct val="100000"/>
              <a:buChar char="•"/>
            </a:pPr>
            <a:r>
              <a:rPr lang="en-US" sz="1500" b="1" dirty="0">
                <a:solidFill>
                  <a:schemeClr val="tx1"/>
                </a:solidFill>
              </a:rPr>
              <a:t>Nylon toothbrush or bolt brushes for bolt carrier parts</a:t>
            </a:r>
            <a:endParaRPr lang="en-US" sz="1500" dirty="0"/>
          </a:p>
        </p:txBody>
      </p:sp>
      <p:pic>
        <p:nvPicPr>
          <p:cNvPr id="5" name="photo_397" descr="Training photo from the MPTC Patrol Rifle manual"/>
          <p:cNvPicPr>
            <a:picLocks noChangeAspect="1"/>
          </p:cNvPicPr>
          <p:nvPr/>
        </p:nvPicPr>
        <p:blipFill>
          <a:blip r:embed="rId3"/>
          <a:stretch>
            <a:fillRect/>
          </a:stretch>
        </p:blipFill>
        <p:spPr>
          <a:xfrm>
            <a:off x="5486400" y="1783080"/>
            <a:ext cx="3200400" cy="210312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Maintenance and Cleaning</a:t>
            </a:r>
            <a:endParaRPr lang="en-US" sz="2800" dirty="0"/>
          </a:p>
        </p:txBody>
      </p:sp>
      <p:sp>
        <p:nvSpPr>
          <p:cNvPr id="4" name="callout_398"/>
          <p:cNvSpPr/>
          <p:nvPr/>
        </p:nvSpPr>
        <p:spPr>
          <a:xfrm>
            <a:off x="457200" y="1097280"/>
            <a:ext cx="8229600" cy="548640"/>
          </a:xfrm>
          <a:prstGeom prst="rect">
            <a:avLst/>
          </a:prstGeom>
          <a:solidFill>
            <a:schemeClr val="bg2"/>
          </a:solidFill>
          <a:ln w="12700">
            <a:solidFill>
              <a:schemeClr val="bg2"/>
            </a:solidFill>
            <a:prstDash val="solid"/>
          </a:ln>
        </p:spPr>
        <p:txBody>
          <a:bodyPr/>
          <a:lstStyle/>
          <a:p>
            <a:endParaRPr lang="en-US"/>
          </a:p>
        </p:txBody>
      </p:sp>
      <p:sp>
        <p:nvSpPr>
          <p:cNvPr id="5" name="callouttxt_399"/>
          <p:cNvSpPr txBox="1"/>
          <p:nvPr/>
        </p:nvSpPr>
        <p:spPr>
          <a:xfrm>
            <a:off x="685800" y="1097280"/>
            <a:ext cx="7772400" cy="548640"/>
          </a:xfrm>
          <a:prstGeom prst="rect">
            <a:avLst/>
          </a:prstGeom>
          <a:noFill/>
          <a:ln/>
        </p:spPr>
        <p:txBody>
          <a:bodyPr wrap="square" lIns="0" tIns="0" rIns="0" bIns="0" rtlCol="0" anchor="ctr"/>
          <a:lstStyle/>
          <a:p>
            <a:pPr marL="0" indent="0">
              <a:buNone/>
            </a:pPr>
            <a:r>
              <a:rPr lang="en-US" sz="1500" b="1" dirty="0">
                <a:solidFill>
                  <a:schemeClr val="tx2"/>
                </a:solidFill>
              </a:rPr>
              <a:t>Basic maintenance is the officer's responsibility under department policy and procedures</a:t>
            </a:r>
            <a:endParaRPr lang="en-US" sz="1500" dirty="0"/>
          </a:p>
        </p:txBody>
      </p:sp>
      <p:sp>
        <p:nvSpPr>
          <p:cNvPr id="6" name="num_400"/>
          <p:cNvSpPr/>
          <p:nvPr/>
        </p:nvSpPr>
        <p:spPr>
          <a:xfrm>
            <a:off x="457200" y="18836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7" name="numtxt_401"/>
          <p:cNvSpPr txBox="1"/>
          <p:nvPr/>
        </p:nvSpPr>
        <p:spPr>
          <a:xfrm>
            <a:off x="457200" y="18836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8" name="step_402"/>
          <p:cNvSpPr txBox="1"/>
          <p:nvPr/>
        </p:nvSpPr>
        <p:spPr>
          <a:xfrm>
            <a:off x="932688" y="1828800"/>
            <a:ext cx="7754112" cy="457200"/>
          </a:xfrm>
          <a:prstGeom prst="rect">
            <a:avLst/>
          </a:prstGeom>
          <a:noFill/>
          <a:ln/>
        </p:spPr>
        <p:txBody>
          <a:bodyPr wrap="square" lIns="0" tIns="0" rIns="0" bIns="0" rtlCol="0" anchor="ctr"/>
          <a:lstStyle/>
          <a:p>
            <a:pPr marL="0" indent="0">
              <a:buNone/>
            </a:pPr>
            <a:r>
              <a:rPr lang="en-US" sz="1500" dirty="0">
                <a:solidFill>
                  <a:schemeClr val="tx1"/>
                </a:solidFill>
              </a:rPr>
              <a:t>Put the weapon on SAFE and clear all live ammunition</a:t>
            </a:r>
            <a:endParaRPr lang="en-US" sz="1500" dirty="0"/>
          </a:p>
        </p:txBody>
      </p:sp>
      <p:sp>
        <p:nvSpPr>
          <p:cNvPr id="9" name="num_403"/>
          <p:cNvSpPr/>
          <p:nvPr/>
        </p:nvSpPr>
        <p:spPr>
          <a:xfrm>
            <a:off x="457200" y="23408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0" name="numtxt_404"/>
          <p:cNvSpPr txBox="1"/>
          <p:nvPr/>
        </p:nvSpPr>
        <p:spPr>
          <a:xfrm>
            <a:off x="457200" y="23408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1" name="step_405"/>
          <p:cNvSpPr txBox="1"/>
          <p:nvPr/>
        </p:nvSpPr>
        <p:spPr>
          <a:xfrm>
            <a:off x="932688" y="2286000"/>
            <a:ext cx="7754112" cy="457200"/>
          </a:xfrm>
          <a:prstGeom prst="rect">
            <a:avLst/>
          </a:prstGeom>
          <a:noFill/>
          <a:ln/>
        </p:spPr>
        <p:txBody>
          <a:bodyPr wrap="square" lIns="0" tIns="0" rIns="0" bIns="0" rtlCol="0" anchor="ctr"/>
          <a:lstStyle/>
          <a:p>
            <a:pPr marL="0" indent="0">
              <a:buNone/>
            </a:pPr>
            <a:r>
              <a:rPr lang="en-US" sz="1500" dirty="0">
                <a:solidFill>
                  <a:schemeClr val="tx1"/>
                </a:solidFill>
              </a:rPr>
              <a:t>Demonstrate the weapon is clear using the 3 point safety check</a:t>
            </a:r>
            <a:endParaRPr lang="en-US" sz="1500" dirty="0"/>
          </a:p>
        </p:txBody>
      </p:sp>
      <p:sp>
        <p:nvSpPr>
          <p:cNvPr id="12" name="num_406"/>
          <p:cNvSpPr/>
          <p:nvPr/>
        </p:nvSpPr>
        <p:spPr>
          <a:xfrm>
            <a:off x="457200" y="27980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3" name="numtxt_407"/>
          <p:cNvSpPr txBox="1"/>
          <p:nvPr/>
        </p:nvSpPr>
        <p:spPr>
          <a:xfrm>
            <a:off x="457200" y="27980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4" name="step_408"/>
          <p:cNvSpPr txBox="1"/>
          <p:nvPr/>
        </p:nvSpPr>
        <p:spPr>
          <a:xfrm>
            <a:off x="932688" y="2743200"/>
            <a:ext cx="7754112" cy="457200"/>
          </a:xfrm>
          <a:prstGeom prst="rect">
            <a:avLst/>
          </a:prstGeom>
          <a:noFill/>
          <a:ln/>
        </p:spPr>
        <p:txBody>
          <a:bodyPr wrap="square" lIns="0" tIns="0" rIns="0" bIns="0" rtlCol="0" anchor="ctr"/>
          <a:lstStyle/>
          <a:p>
            <a:pPr marL="0" indent="0">
              <a:buNone/>
            </a:pPr>
            <a:r>
              <a:rPr lang="en-US" sz="1500" dirty="0">
                <a:solidFill>
                  <a:schemeClr val="tx1"/>
                </a:solidFill>
              </a:rPr>
              <a:t>Field strip to basic components and explain each part's function</a:t>
            </a:r>
            <a:endParaRPr lang="en-US" sz="1500" dirty="0"/>
          </a:p>
        </p:txBody>
      </p:sp>
      <p:sp>
        <p:nvSpPr>
          <p:cNvPr id="15" name="num_409"/>
          <p:cNvSpPr/>
          <p:nvPr/>
        </p:nvSpPr>
        <p:spPr>
          <a:xfrm>
            <a:off x="457200" y="32552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6" name="numtxt_410"/>
          <p:cNvSpPr txBox="1"/>
          <p:nvPr/>
        </p:nvSpPr>
        <p:spPr>
          <a:xfrm>
            <a:off x="457200" y="32552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7" name="step_411"/>
          <p:cNvSpPr txBox="1"/>
          <p:nvPr/>
        </p:nvSpPr>
        <p:spPr>
          <a:xfrm>
            <a:off x="932688" y="3200400"/>
            <a:ext cx="7754112" cy="457200"/>
          </a:xfrm>
          <a:prstGeom prst="rect">
            <a:avLst/>
          </a:prstGeom>
          <a:noFill/>
          <a:ln/>
        </p:spPr>
        <p:txBody>
          <a:bodyPr wrap="square" lIns="0" tIns="0" rIns="0" bIns="0" rtlCol="0" anchor="ctr"/>
          <a:lstStyle/>
          <a:p>
            <a:pPr marL="0" indent="0">
              <a:buNone/>
            </a:pPr>
            <a:r>
              <a:rPr lang="en-US" sz="1500" dirty="0">
                <a:solidFill>
                  <a:schemeClr val="tx1"/>
                </a:solidFill>
              </a:rPr>
              <a:t>Clean, focusing on the rifle's areas of concern</a:t>
            </a:r>
            <a:endParaRPr lang="en-US" sz="1500" dirty="0"/>
          </a:p>
        </p:txBody>
      </p:sp>
      <p:sp>
        <p:nvSpPr>
          <p:cNvPr id="18" name="num_412"/>
          <p:cNvSpPr/>
          <p:nvPr/>
        </p:nvSpPr>
        <p:spPr>
          <a:xfrm>
            <a:off x="457200" y="37124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9" name="numtxt_413"/>
          <p:cNvSpPr txBox="1"/>
          <p:nvPr/>
        </p:nvSpPr>
        <p:spPr>
          <a:xfrm>
            <a:off x="457200" y="37124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20" name="step_414"/>
          <p:cNvSpPr txBox="1"/>
          <p:nvPr/>
        </p:nvSpPr>
        <p:spPr>
          <a:xfrm>
            <a:off x="932688" y="3657600"/>
            <a:ext cx="7754112" cy="457200"/>
          </a:xfrm>
          <a:prstGeom prst="rect">
            <a:avLst/>
          </a:prstGeom>
          <a:noFill/>
          <a:ln/>
        </p:spPr>
        <p:txBody>
          <a:bodyPr wrap="square" lIns="0" tIns="0" rIns="0" bIns="0" rtlCol="0" anchor="ctr"/>
          <a:lstStyle/>
          <a:p>
            <a:pPr marL="0" indent="0">
              <a:buNone/>
            </a:pPr>
            <a:r>
              <a:rPr lang="en-US" sz="1500" dirty="0">
                <a:solidFill>
                  <a:schemeClr val="tx1"/>
                </a:solidFill>
              </a:rPr>
              <a:t>Lubricate at the correct points using the correct procedure</a:t>
            </a:r>
            <a:endParaRPr lang="en-US" sz="1500" dirty="0"/>
          </a:p>
        </p:txBody>
      </p:sp>
      <p:sp>
        <p:nvSpPr>
          <p:cNvPr id="21" name="num_415"/>
          <p:cNvSpPr/>
          <p:nvPr/>
        </p:nvSpPr>
        <p:spPr>
          <a:xfrm>
            <a:off x="457200" y="41696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2" name="numtxt_416"/>
          <p:cNvSpPr txBox="1"/>
          <p:nvPr/>
        </p:nvSpPr>
        <p:spPr>
          <a:xfrm>
            <a:off x="457200" y="41696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23" name="step_417"/>
          <p:cNvSpPr txBox="1"/>
          <p:nvPr/>
        </p:nvSpPr>
        <p:spPr>
          <a:xfrm>
            <a:off x="932688" y="4114800"/>
            <a:ext cx="7754112" cy="457200"/>
          </a:xfrm>
          <a:prstGeom prst="rect">
            <a:avLst/>
          </a:prstGeom>
          <a:noFill/>
          <a:ln/>
        </p:spPr>
        <p:txBody>
          <a:bodyPr wrap="square" lIns="0" tIns="0" rIns="0" bIns="0" rtlCol="0" anchor="ctr"/>
          <a:lstStyle/>
          <a:p>
            <a:pPr marL="0" indent="0">
              <a:buNone/>
            </a:pPr>
            <a:r>
              <a:rPr lang="en-US" sz="1500" dirty="0">
                <a:solidFill>
                  <a:schemeClr val="tx1"/>
                </a:solidFill>
              </a:rPr>
              <a:t>Reassemble and perform a function check with dummy ammunition</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Basic Rifle Function Check</a:t>
            </a:r>
            <a:endParaRPr lang="en-US" sz="2800" dirty="0"/>
          </a:p>
        </p:txBody>
      </p:sp>
      <p:sp>
        <p:nvSpPr>
          <p:cNvPr id="4" name="card_418"/>
          <p:cNvSpPr/>
          <p:nvPr/>
        </p:nvSpPr>
        <p:spPr>
          <a:xfrm>
            <a:off x="457200" y="1143000"/>
            <a:ext cx="2651760" cy="2926080"/>
          </a:xfrm>
          <a:prstGeom prst="rect">
            <a:avLst/>
          </a:prstGeom>
          <a:solidFill>
            <a:schemeClr val="bg2"/>
          </a:solidFill>
          <a:ln w="12700">
            <a:solidFill>
              <a:schemeClr val="bg2"/>
            </a:solidFill>
            <a:prstDash val="solid"/>
          </a:ln>
        </p:spPr>
        <p:txBody>
          <a:bodyPr/>
          <a:lstStyle/>
          <a:p>
            <a:endParaRPr lang="en-US"/>
          </a:p>
        </p:txBody>
      </p:sp>
      <p:sp>
        <p:nvSpPr>
          <p:cNvPr id="5" name="num_419"/>
          <p:cNvSpPr/>
          <p:nvPr/>
        </p:nvSpPr>
        <p:spPr>
          <a:xfrm>
            <a:off x="640080" y="1325880"/>
            <a:ext cx="420624" cy="420624"/>
          </a:xfrm>
          <a:prstGeom prst="ellipse">
            <a:avLst/>
          </a:prstGeom>
          <a:solidFill>
            <a:schemeClr val="tx2"/>
          </a:solidFill>
          <a:ln w="12700">
            <a:solidFill>
              <a:schemeClr val="tx2"/>
            </a:solidFill>
            <a:prstDash val="solid"/>
          </a:ln>
        </p:spPr>
        <p:txBody>
          <a:bodyPr/>
          <a:lstStyle/>
          <a:p>
            <a:endParaRPr lang="en-US"/>
          </a:p>
        </p:txBody>
      </p:sp>
      <p:sp>
        <p:nvSpPr>
          <p:cNvPr id="6" name="numtxt_420"/>
          <p:cNvSpPr txBox="1"/>
          <p:nvPr/>
        </p:nvSpPr>
        <p:spPr>
          <a:xfrm>
            <a:off x="640080" y="132588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1</a:t>
            </a:r>
            <a:endParaRPr lang="en-US" sz="1600" dirty="0"/>
          </a:p>
        </p:txBody>
      </p:sp>
      <p:sp>
        <p:nvSpPr>
          <p:cNvPr id="7" name="cardtitle_421"/>
          <p:cNvSpPr txBox="1"/>
          <p:nvPr/>
        </p:nvSpPr>
        <p:spPr>
          <a:xfrm>
            <a:off x="640080" y="1874520"/>
            <a:ext cx="2286000" cy="45720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Safety Check</a:t>
            </a:r>
            <a:endParaRPr lang="en-US" sz="1500" dirty="0"/>
          </a:p>
        </p:txBody>
      </p:sp>
      <p:sp>
        <p:nvSpPr>
          <p:cNvPr id="8" name="cardbody_422"/>
          <p:cNvSpPr txBox="1"/>
          <p:nvPr/>
        </p:nvSpPr>
        <p:spPr>
          <a:xfrm>
            <a:off x="640080" y="2368296"/>
            <a:ext cx="2286000" cy="156362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Bolt in battery, selector on SAFE</a:t>
            </a:r>
            <a:endParaRPr lang="en-US" sz="1400" dirty="0"/>
          </a:p>
          <a:p>
            <a:pPr marL="152400" indent="-152400">
              <a:spcAft>
                <a:spcPts val="600"/>
              </a:spcAft>
              <a:buSzPct val="100000"/>
              <a:buChar char="•"/>
            </a:pPr>
            <a:r>
              <a:rPr lang="en-US" sz="1400" dirty="0">
                <a:solidFill>
                  <a:schemeClr val="tx1"/>
                </a:solidFill>
              </a:rPr>
              <a:t>Pull the trigger</a:t>
            </a:r>
            <a:endParaRPr lang="en-US" sz="1400" dirty="0"/>
          </a:p>
          <a:p>
            <a:pPr marL="152400" indent="-152400">
              <a:spcAft>
                <a:spcPts val="600"/>
              </a:spcAft>
              <a:buSzPct val="100000"/>
              <a:buChar char="•"/>
            </a:pPr>
            <a:r>
              <a:rPr lang="en-US" sz="1400" dirty="0">
                <a:solidFill>
                  <a:schemeClr val="tx1"/>
                </a:solidFill>
              </a:rPr>
              <a:t>Hammer must NOT fall</a:t>
            </a:r>
            <a:endParaRPr lang="en-US" sz="1400" dirty="0"/>
          </a:p>
        </p:txBody>
      </p:sp>
      <p:sp>
        <p:nvSpPr>
          <p:cNvPr id="9" name="card_423"/>
          <p:cNvSpPr/>
          <p:nvPr/>
        </p:nvSpPr>
        <p:spPr>
          <a:xfrm>
            <a:off x="3264408" y="1143000"/>
            <a:ext cx="2651760" cy="2926080"/>
          </a:xfrm>
          <a:prstGeom prst="rect">
            <a:avLst/>
          </a:prstGeom>
          <a:solidFill>
            <a:schemeClr val="bg2"/>
          </a:solidFill>
          <a:ln w="12700">
            <a:solidFill>
              <a:schemeClr val="bg2"/>
            </a:solidFill>
            <a:prstDash val="solid"/>
          </a:ln>
        </p:spPr>
        <p:txBody>
          <a:bodyPr/>
          <a:lstStyle/>
          <a:p>
            <a:endParaRPr lang="en-US"/>
          </a:p>
        </p:txBody>
      </p:sp>
      <p:sp>
        <p:nvSpPr>
          <p:cNvPr id="10" name="num_424"/>
          <p:cNvSpPr/>
          <p:nvPr/>
        </p:nvSpPr>
        <p:spPr>
          <a:xfrm>
            <a:off x="3447288" y="1325880"/>
            <a:ext cx="420624" cy="420624"/>
          </a:xfrm>
          <a:prstGeom prst="ellipse">
            <a:avLst/>
          </a:prstGeom>
          <a:solidFill>
            <a:schemeClr val="tx2"/>
          </a:solidFill>
          <a:ln w="12700">
            <a:solidFill>
              <a:schemeClr val="tx2"/>
            </a:solidFill>
            <a:prstDash val="solid"/>
          </a:ln>
        </p:spPr>
        <p:txBody>
          <a:bodyPr/>
          <a:lstStyle/>
          <a:p>
            <a:endParaRPr lang="en-US"/>
          </a:p>
        </p:txBody>
      </p:sp>
      <p:sp>
        <p:nvSpPr>
          <p:cNvPr id="11" name="numtxt_425"/>
          <p:cNvSpPr txBox="1"/>
          <p:nvPr/>
        </p:nvSpPr>
        <p:spPr>
          <a:xfrm>
            <a:off x="3447288" y="132588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2</a:t>
            </a:r>
            <a:endParaRPr lang="en-US" sz="1600" dirty="0"/>
          </a:p>
        </p:txBody>
      </p:sp>
      <p:sp>
        <p:nvSpPr>
          <p:cNvPr id="12" name="cardtitle_426"/>
          <p:cNvSpPr txBox="1"/>
          <p:nvPr/>
        </p:nvSpPr>
        <p:spPr>
          <a:xfrm>
            <a:off x="3447288" y="1874520"/>
            <a:ext cx="2286000" cy="45720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Disconnector / Sear Check</a:t>
            </a:r>
            <a:endParaRPr lang="en-US" sz="1500" dirty="0"/>
          </a:p>
        </p:txBody>
      </p:sp>
      <p:sp>
        <p:nvSpPr>
          <p:cNvPr id="13" name="cardbody_427"/>
          <p:cNvSpPr txBox="1"/>
          <p:nvPr/>
        </p:nvSpPr>
        <p:spPr>
          <a:xfrm>
            <a:off x="3447288" y="2368296"/>
            <a:ext cx="2286000" cy="156362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Pull trigger to drop hammer and hold it</a:t>
            </a:r>
            <a:endParaRPr lang="en-US" sz="1400" dirty="0"/>
          </a:p>
          <a:p>
            <a:pPr marL="152400" indent="-152400">
              <a:spcAft>
                <a:spcPts val="600"/>
              </a:spcAft>
              <a:buSzPct val="100000"/>
              <a:buChar char="•"/>
            </a:pPr>
            <a:r>
              <a:rPr lang="en-US" sz="1400" dirty="0">
                <a:solidFill>
                  <a:schemeClr val="tx1"/>
                </a:solidFill>
              </a:rPr>
              <a:t>Cycle the charging handle and release</a:t>
            </a:r>
            <a:endParaRPr lang="en-US" sz="1400" dirty="0"/>
          </a:p>
          <a:p>
            <a:pPr marL="152400" indent="-152400">
              <a:spcAft>
                <a:spcPts val="600"/>
              </a:spcAft>
              <a:buSzPct val="100000"/>
              <a:buChar char="•"/>
            </a:pPr>
            <a:r>
              <a:rPr lang="en-US" sz="1400" dirty="0">
                <a:solidFill>
                  <a:schemeClr val="tx1"/>
                </a:solidFill>
              </a:rPr>
              <a:t>Hammer must stay cocked</a:t>
            </a:r>
            <a:endParaRPr lang="en-US" sz="1400" dirty="0"/>
          </a:p>
        </p:txBody>
      </p:sp>
      <p:sp>
        <p:nvSpPr>
          <p:cNvPr id="14" name="card_428"/>
          <p:cNvSpPr/>
          <p:nvPr/>
        </p:nvSpPr>
        <p:spPr>
          <a:xfrm>
            <a:off x="6071616" y="1143000"/>
            <a:ext cx="2651760" cy="2926080"/>
          </a:xfrm>
          <a:prstGeom prst="rect">
            <a:avLst/>
          </a:prstGeom>
          <a:solidFill>
            <a:schemeClr val="bg2"/>
          </a:solidFill>
          <a:ln w="12700">
            <a:solidFill>
              <a:schemeClr val="bg2"/>
            </a:solidFill>
            <a:prstDash val="solid"/>
          </a:ln>
        </p:spPr>
        <p:txBody>
          <a:bodyPr/>
          <a:lstStyle/>
          <a:p>
            <a:endParaRPr lang="en-US"/>
          </a:p>
        </p:txBody>
      </p:sp>
      <p:sp>
        <p:nvSpPr>
          <p:cNvPr id="15" name="num_429"/>
          <p:cNvSpPr/>
          <p:nvPr/>
        </p:nvSpPr>
        <p:spPr>
          <a:xfrm>
            <a:off x="6254496" y="1325880"/>
            <a:ext cx="420624" cy="420624"/>
          </a:xfrm>
          <a:prstGeom prst="ellipse">
            <a:avLst/>
          </a:prstGeom>
          <a:solidFill>
            <a:schemeClr val="tx2"/>
          </a:solidFill>
          <a:ln w="12700">
            <a:solidFill>
              <a:schemeClr val="tx2"/>
            </a:solidFill>
            <a:prstDash val="solid"/>
          </a:ln>
        </p:spPr>
        <p:txBody>
          <a:bodyPr/>
          <a:lstStyle/>
          <a:p>
            <a:endParaRPr lang="en-US"/>
          </a:p>
        </p:txBody>
      </p:sp>
      <p:sp>
        <p:nvSpPr>
          <p:cNvPr id="16" name="numtxt_430"/>
          <p:cNvSpPr txBox="1"/>
          <p:nvPr/>
        </p:nvSpPr>
        <p:spPr>
          <a:xfrm>
            <a:off x="6254496" y="132588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latin typeface="Arial" pitchFamily="34" charset="0"/>
                <a:ea typeface="Arial" pitchFamily="34" charset="-122"/>
                <a:cs typeface="Arial" pitchFamily="34" charset="-120"/>
              </a:rPr>
              <a:t>3</a:t>
            </a:r>
            <a:endParaRPr lang="en-US" sz="1600" dirty="0"/>
          </a:p>
        </p:txBody>
      </p:sp>
      <p:sp>
        <p:nvSpPr>
          <p:cNvPr id="17" name="cardtitle_431"/>
          <p:cNvSpPr txBox="1"/>
          <p:nvPr/>
        </p:nvSpPr>
        <p:spPr>
          <a:xfrm>
            <a:off x="6254496" y="1874520"/>
            <a:ext cx="2286000" cy="457200"/>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Trigger Reset Check</a:t>
            </a:r>
            <a:endParaRPr lang="en-US" sz="1500" dirty="0"/>
          </a:p>
        </p:txBody>
      </p:sp>
      <p:sp>
        <p:nvSpPr>
          <p:cNvPr id="18" name="cardbody_432"/>
          <p:cNvSpPr txBox="1"/>
          <p:nvPr/>
        </p:nvSpPr>
        <p:spPr>
          <a:xfrm>
            <a:off x="6254496" y="2368296"/>
            <a:ext cx="2286000" cy="156362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Repeat the check above</a:t>
            </a:r>
            <a:endParaRPr lang="en-US" sz="1400" dirty="0"/>
          </a:p>
          <a:p>
            <a:pPr marL="152400" indent="-152400">
              <a:spcAft>
                <a:spcPts val="600"/>
              </a:spcAft>
              <a:buSzPct val="100000"/>
              <a:buChar char="•"/>
            </a:pPr>
            <a:r>
              <a:rPr lang="en-US" sz="1400" dirty="0">
                <a:solidFill>
                  <a:schemeClr val="tx1"/>
                </a:solidFill>
              </a:rPr>
              <a:t>Slowly release the trigger</a:t>
            </a:r>
            <a:endParaRPr lang="en-US" sz="1400" dirty="0"/>
          </a:p>
          <a:p>
            <a:pPr marL="152400" indent="-152400">
              <a:spcAft>
                <a:spcPts val="600"/>
              </a:spcAft>
              <a:buSzPct val="100000"/>
              <a:buChar char="•"/>
            </a:pPr>
            <a:r>
              <a:rPr lang="en-US" sz="1400" dirty="0">
                <a:solidFill>
                  <a:schemeClr val="tx1"/>
                </a:solidFill>
              </a:rPr>
              <a:t>Listen and feel for a distinct metallic click</a:t>
            </a:r>
            <a:endParaRPr lang="en-US" sz="1400" dirty="0"/>
          </a:p>
        </p:txBody>
      </p:sp>
      <p:sp>
        <p:nvSpPr>
          <p:cNvPr id="19" name="note_433"/>
          <p:cNvSpPr txBox="1"/>
          <p:nvPr/>
        </p:nvSpPr>
        <p:spPr>
          <a:xfrm>
            <a:off x="457200" y="4206240"/>
            <a:ext cx="8229600" cy="365760"/>
          </a:xfrm>
          <a:prstGeom prst="rect">
            <a:avLst/>
          </a:prstGeom>
          <a:noFill/>
          <a:ln/>
        </p:spPr>
        <p:txBody>
          <a:bodyPr wrap="square" lIns="0" tIns="0" rIns="0" bIns="0" rtlCol="0" anchor="ctr"/>
          <a:lstStyle/>
          <a:p>
            <a:pPr marL="0" indent="0">
              <a:buNone/>
            </a:pPr>
            <a:r>
              <a:rPr lang="en-US" sz="1300" i="1" dirty="0">
                <a:solidFill>
                  <a:schemeClr val="accent3"/>
                </a:solidFill>
              </a:rPr>
              <a:t>Safe, unloaded rifle. Muzzle in a safe direction. Dummy rounds or snap caps only.</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Four Types of Malfunctions</a:t>
            </a:r>
            <a:endParaRPr lang="en-US" sz="2800" dirty="0"/>
          </a:p>
        </p:txBody>
      </p:sp>
      <p:sp>
        <p:nvSpPr>
          <p:cNvPr id="4" name="card_434"/>
          <p:cNvSpPr/>
          <p:nvPr/>
        </p:nvSpPr>
        <p:spPr>
          <a:xfrm>
            <a:off x="457200" y="1143000"/>
            <a:ext cx="4023360" cy="1600200"/>
          </a:xfrm>
          <a:prstGeom prst="rect">
            <a:avLst/>
          </a:prstGeom>
          <a:solidFill>
            <a:schemeClr val="bg2"/>
          </a:solidFill>
          <a:ln w="12700">
            <a:solidFill>
              <a:schemeClr val="bg2"/>
            </a:solidFill>
            <a:prstDash val="solid"/>
          </a:ln>
        </p:spPr>
        <p:txBody>
          <a:bodyPr/>
          <a:lstStyle/>
          <a:p>
            <a:endParaRPr lang="en-US"/>
          </a:p>
        </p:txBody>
      </p:sp>
      <p:sp>
        <p:nvSpPr>
          <p:cNvPr id="5" name="iconbg_435"/>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436"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437"/>
          <p:cNvSpPr txBox="1"/>
          <p:nvPr/>
        </p:nvSpPr>
        <p:spPr>
          <a:xfrm>
            <a:off x="64008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Failure to Feed</a:t>
            </a:r>
            <a:endParaRPr lang="en-US" sz="1500" dirty="0"/>
          </a:p>
        </p:txBody>
      </p:sp>
      <p:sp>
        <p:nvSpPr>
          <p:cNvPr id="8" name="cardbody_438"/>
          <p:cNvSpPr txBox="1"/>
          <p:nvPr/>
        </p:nvSpPr>
        <p:spPr>
          <a:xfrm>
            <a:off x="640080" y="2276856"/>
            <a:ext cx="3657600" cy="329184"/>
          </a:xfrm>
          <a:prstGeom prst="rect">
            <a:avLst/>
          </a:prstGeom>
          <a:noFill/>
          <a:ln/>
        </p:spPr>
        <p:txBody>
          <a:bodyPr wrap="square" lIns="0" tIns="0" rIns="0" bIns="0" rtlCol="0" anchor="t"/>
          <a:lstStyle/>
          <a:p>
            <a:pPr marL="0" indent="0">
              <a:buNone/>
            </a:pPr>
            <a:r>
              <a:rPr lang="en-US" sz="1400" dirty="0">
                <a:solidFill>
                  <a:schemeClr val="tx1"/>
                </a:solidFill>
              </a:rPr>
              <a:t>The cartridge did not move from the magazine to the chamber</a:t>
            </a:r>
            <a:endParaRPr lang="en-US" sz="1400" dirty="0"/>
          </a:p>
        </p:txBody>
      </p:sp>
      <p:sp>
        <p:nvSpPr>
          <p:cNvPr id="9" name="card_439"/>
          <p:cNvSpPr/>
          <p:nvPr/>
        </p:nvSpPr>
        <p:spPr>
          <a:xfrm>
            <a:off x="4663440" y="1143000"/>
            <a:ext cx="4023360" cy="1600200"/>
          </a:xfrm>
          <a:prstGeom prst="rect">
            <a:avLst/>
          </a:prstGeom>
          <a:solidFill>
            <a:schemeClr val="bg2"/>
          </a:solidFill>
          <a:ln w="12700">
            <a:solidFill>
              <a:schemeClr val="bg2"/>
            </a:solidFill>
            <a:prstDash val="solid"/>
          </a:ln>
        </p:spPr>
        <p:txBody>
          <a:bodyPr/>
          <a:lstStyle/>
          <a:p>
            <a:endParaRPr lang="en-US"/>
          </a:p>
        </p:txBody>
      </p:sp>
      <p:sp>
        <p:nvSpPr>
          <p:cNvPr id="10" name="iconbg_440"/>
          <p:cNvSpPr/>
          <p:nvPr/>
        </p:nvSpPr>
        <p:spPr>
          <a:xfrm>
            <a:off x="48463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441" descr="preencoded.png"/>
          <p:cNvPicPr>
            <a:picLocks noChangeAspect="1"/>
          </p:cNvPicPr>
          <p:nvPr/>
        </p:nvPicPr>
        <p:blipFill>
          <a:blip r:embed="rId4"/>
          <a:stretch>
            <a:fillRect/>
          </a:stretch>
        </p:blipFill>
        <p:spPr>
          <a:xfrm>
            <a:off x="4956048" y="1435608"/>
            <a:ext cx="237744" cy="237744"/>
          </a:xfrm>
          <a:prstGeom prst="rect">
            <a:avLst/>
          </a:prstGeom>
        </p:spPr>
      </p:pic>
      <p:sp>
        <p:nvSpPr>
          <p:cNvPr id="12" name="cardtitle_442"/>
          <p:cNvSpPr txBox="1"/>
          <p:nvPr/>
        </p:nvSpPr>
        <p:spPr>
          <a:xfrm>
            <a:off x="4846320" y="189280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Failure to Fire</a:t>
            </a:r>
            <a:endParaRPr lang="en-US" sz="1500" dirty="0"/>
          </a:p>
        </p:txBody>
      </p:sp>
      <p:sp>
        <p:nvSpPr>
          <p:cNvPr id="13" name="cardbody_443"/>
          <p:cNvSpPr txBox="1"/>
          <p:nvPr/>
        </p:nvSpPr>
        <p:spPr>
          <a:xfrm>
            <a:off x="4846320" y="2276856"/>
            <a:ext cx="3657600" cy="329184"/>
          </a:xfrm>
          <a:prstGeom prst="rect">
            <a:avLst/>
          </a:prstGeom>
          <a:noFill/>
          <a:ln/>
        </p:spPr>
        <p:txBody>
          <a:bodyPr wrap="square" lIns="0" tIns="0" rIns="0" bIns="0" rtlCol="0" anchor="t"/>
          <a:lstStyle/>
          <a:p>
            <a:pPr marL="0" indent="0">
              <a:buNone/>
            </a:pPr>
            <a:r>
              <a:rPr lang="en-US" sz="1400" dirty="0">
                <a:solidFill>
                  <a:schemeClr val="tx1"/>
                </a:solidFill>
              </a:rPr>
              <a:t>Faulty ammunition or the firing mechanism failed to operate</a:t>
            </a:r>
            <a:endParaRPr lang="en-US" sz="1400" dirty="0"/>
          </a:p>
        </p:txBody>
      </p:sp>
      <p:sp>
        <p:nvSpPr>
          <p:cNvPr id="14" name="card_444"/>
          <p:cNvSpPr/>
          <p:nvPr/>
        </p:nvSpPr>
        <p:spPr>
          <a:xfrm>
            <a:off x="457200" y="2880360"/>
            <a:ext cx="4023360" cy="1600200"/>
          </a:xfrm>
          <a:prstGeom prst="rect">
            <a:avLst/>
          </a:prstGeom>
          <a:solidFill>
            <a:schemeClr val="bg2"/>
          </a:solidFill>
          <a:ln w="12700">
            <a:solidFill>
              <a:schemeClr val="bg2"/>
            </a:solidFill>
            <a:prstDash val="solid"/>
          </a:ln>
        </p:spPr>
        <p:txBody>
          <a:bodyPr/>
          <a:lstStyle/>
          <a:p>
            <a:endParaRPr lang="en-US"/>
          </a:p>
        </p:txBody>
      </p:sp>
      <p:sp>
        <p:nvSpPr>
          <p:cNvPr id="15" name="iconbg_445"/>
          <p:cNvSpPr/>
          <p:nvPr/>
        </p:nvSpPr>
        <p:spPr>
          <a:xfrm>
            <a:off x="640080" y="306324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6" name="icon_446" descr="preencoded.png"/>
          <p:cNvPicPr>
            <a:picLocks noChangeAspect="1"/>
          </p:cNvPicPr>
          <p:nvPr/>
        </p:nvPicPr>
        <p:blipFill>
          <a:blip r:embed="rId5"/>
          <a:stretch>
            <a:fillRect/>
          </a:stretch>
        </p:blipFill>
        <p:spPr>
          <a:xfrm>
            <a:off x="749808" y="3172968"/>
            <a:ext cx="237744" cy="237744"/>
          </a:xfrm>
          <a:prstGeom prst="rect">
            <a:avLst/>
          </a:prstGeom>
        </p:spPr>
      </p:pic>
      <p:sp>
        <p:nvSpPr>
          <p:cNvPr id="17" name="cardtitle_447"/>
          <p:cNvSpPr txBox="1"/>
          <p:nvPr/>
        </p:nvSpPr>
        <p:spPr>
          <a:xfrm>
            <a:off x="640080" y="363016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Failure to Extract</a:t>
            </a:r>
            <a:endParaRPr lang="en-US" sz="1500" dirty="0"/>
          </a:p>
        </p:txBody>
      </p:sp>
      <p:sp>
        <p:nvSpPr>
          <p:cNvPr id="18" name="cardbody_448"/>
          <p:cNvSpPr txBox="1"/>
          <p:nvPr/>
        </p:nvSpPr>
        <p:spPr>
          <a:xfrm>
            <a:off x="640080" y="4014216"/>
            <a:ext cx="3657600" cy="329184"/>
          </a:xfrm>
          <a:prstGeom prst="rect">
            <a:avLst/>
          </a:prstGeom>
          <a:noFill/>
          <a:ln/>
        </p:spPr>
        <p:txBody>
          <a:bodyPr wrap="square" lIns="0" tIns="0" rIns="0" bIns="0" rtlCol="0" anchor="t"/>
          <a:lstStyle/>
          <a:p>
            <a:pPr marL="0" indent="0">
              <a:buNone/>
            </a:pPr>
            <a:r>
              <a:rPr lang="en-US" sz="1400" dirty="0">
                <a:solidFill>
                  <a:schemeClr val="tx1"/>
                </a:solidFill>
              </a:rPr>
              <a:t>The cartridge stays in the chamber after the action cycles</a:t>
            </a:r>
            <a:endParaRPr lang="en-US" sz="1400" dirty="0"/>
          </a:p>
        </p:txBody>
      </p:sp>
      <p:sp>
        <p:nvSpPr>
          <p:cNvPr id="19" name="card_449"/>
          <p:cNvSpPr/>
          <p:nvPr/>
        </p:nvSpPr>
        <p:spPr>
          <a:xfrm>
            <a:off x="4663440" y="2880360"/>
            <a:ext cx="4023360" cy="1600200"/>
          </a:xfrm>
          <a:prstGeom prst="rect">
            <a:avLst/>
          </a:prstGeom>
          <a:solidFill>
            <a:schemeClr val="bg2"/>
          </a:solidFill>
          <a:ln w="12700">
            <a:solidFill>
              <a:schemeClr val="bg2"/>
            </a:solidFill>
            <a:prstDash val="solid"/>
          </a:ln>
        </p:spPr>
        <p:txBody>
          <a:bodyPr/>
          <a:lstStyle/>
          <a:p>
            <a:endParaRPr lang="en-US"/>
          </a:p>
        </p:txBody>
      </p:sp>
      <p:sp>
        <p:nvSpPr>
          <p:cNvPr id="20" name="iconbg_450"/>
          <p:cNvSpPr/>
          <p:nvPr/>
        </p:nvSpPr>
        <p:spPr>
          <a:xfrm>
            <a:off x="4846320" y="306324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21" name="icon_451" descr="preencoded.png"/>
          <p:cNvPicPr>
            <a:picLocks noChangeAspect="1"/>
          </p:cNvPicPr>
          <p:nvPr/>
        </p:nvPicPr>
        <p:blipFill>
          <a:blip r:embed="rId6"/>
          <a:stretch>
            <a:fillRect/>
          </a:stretch>
        </p:blipFill>
        <p:spPr>
          <a:xfrm>
            <a:off x="4956048" y="3172968"/>
            <a:ext cx="237744" cy="237744"/>
          </a:xfrm>
          <a:prstGeom prst="rect">
            <a:avLst/>
          </a:prstGeom>
        </p:spPr>
      </p:pic>
      <p:sp>
        <p:nvSpPr>
          <p:cNvPr id="22" name="cardtitle_452"/>
          <p:cNvSpPr txBox="1"/>
          <p:nvPr/>
        </p:nvSpPr>
        <p:spPr>
          <a:xfrm>
            <a:off x="4846320" y="3630168"/>
            <a:ext cx="36576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Failure to Eject</a:t>
            </a:r>
            <a:endParaRPr lang="en-US" sz="1500" dirty="0"/>
          </a:p>
        </p:txBody>
      </p:sp>
      <p:sp>
        <p:nvSpPr>
          <p:cNvPr id="23" name="cardbody_453"/>
          <p:cNvSpPr txBox="1"/>
          <p:nvPr/>
        </p:nvSpPr>
        <p:spPr>
          <a:xfrm>
            <a:off x="4846320" y="4014216"/>
            <a:ext cx="3657600" cy="329184"/>
          </a:xfrm>
          <a:prstGeom prst="rect">
            <a:avLst/>
          </a:prstGeom>
          <a:noFill/>
          <a:ln/>
        </p:spPr>
        <p:txBody>
          <a:bodyPr wrap="square" lIns="0" tIns="0" rIns="0" bIns="0" rtlCol="0" anchor="t"/>
          <a:lstStyle/>
          <a:p>
            <a:pPr marL="0" indent="0">
              <a:buNone/>
            </a:pPr>
            <a:r>
              <a:rPr lang="en-US" sz="1400" dirty="0">
                <a:solidFill>
                  <a:schemeClr val="tx1"/>
                </a:solidFill>
              </a:rPr>
              <a:t>The cartridge stays in the receiver after leaving the chamber</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Stoppages and Immediate Action</a:t>
            </a:r>
            <a:endParaRPr lang="en-US" sz="2800" dirty="0"/>
          </a:p>
        </p:txBody>
      </p:sp>
      <p:sp>
        <p:nvSpPr>
          <p:cNvPr id="4" name="th_454"/>
          <p:cNvSpPr/>
          <p:nvPr/>
        </p:nvSpPr>
        <p:spPr>
          <a:xfrm>
            <a:off x="457200" y="1143000"/>
            <a:ext cx="2651760" cy="685800"/>
          </a:xfrm>
          <a:prstGeom prst="rect">
            <a:avLst/>
          </a:prstGeom>
          <a:solidFill>
            <a:schemeClr val="accent5"/>
          </a:solidFill>
          <a:ln w="12700">
            <a:solidFill>
              <a:schemeClr val="accent5"/>
            </a:solidFill>
            <a:prstDash val="solid"/>
          </a:ln>
        </p:spPr>
        <p:txBody>
          <a:bodyPr/>
          <a:lstStyle/>
          <a:p>
            <a:endParaRPr lang="en-US"/>
          </a:p>
        </p:txBody>
      </p:sp>
      <p:sp>
        <p:nvSpPr>
          <p:cNvPr id="5" name="tht_455"/>
          <p:cNvSpPr txBox="1"/>
          <p:nvPr/>
        </p:nvSpPr>
        <p:spPr>
          <a:xfrm>
            <a:off x="640080" y="1143000"/>
            <a:ext cx="2286000" cy="685800"/>
          </a:xfrm>
          <a:prstGeom prst="rect">
            <a:avLst/>
          </a:prstGeom>
          <a:noFill/>
          <a:ln/>
        </p:spPr>
        <p:txBody>
          <a:bodyPr wrap="square" lIns="0" tIns="0" rIns="0" bIns="0" rtlCol="0" anchor="ctr"/>
          <a:lstStyle/>
          <a:p>
            <a:pPr marL="0" indent="0">
              <a:buNone/>
            </a:pPr>
            <a:r>
              <a:rPr lang="en-US" sz="1800" b="1" dirty="0">
                <a:solidFill>
                  <a:schemeClr val="bg1"/>
                </a:solidFill>
                <a:latin typeface="Arial" pitchFamily="34" charset="0"/>
                <a:ea typeface="Arial" pitchFamily="34" charset="-122"/>
                <a:cs typeface="Arial" pitchFamily="34" charset="-120"/>
              </a:rPr>
              <a:t>TYPE I</a:t>
            </a:r>
            <a:endParaRPr lang="en-US" sz="1800" dirty="0"/>
          </a:p>
          <a:p>
            <a:pPr marL="0" indent="0">
              <a:buNone/>
            </a:pPr>
            <a:r>
              <a:rPr lang="en-US" sz="1200" dirty="0">
                <a:solidFill>
                  <a:schemeClr val="bg1"/>
                </a:solidFill>
                <a:latin typeface="Arial" pitchFamily="34" charset="0"/>
                <a:ea typeface="Arial" pitchFamily="34" charset="-122"/>
                <a:cs typeface="Arial" pitchFamily="34" charset="-120"/>
              </a:rPr>
              <a:t>Simple Problem</a:t>
            </a:r>
            <a:endParaRPr lang="en-US" sz="1800" dirty="0"/>
          </a:p>
        </p:txBody>
      </p:sp>
      <p:sp>
        <p:nvSpPr>
          <p:cNvPr id="6" name="tb_456"/>
          <p:cNvSpPr/>
          <p:nvPr/>
        </p:nvSpPr>
        <p:spPr>
          <a:xfrm>
            <a:off x="457200" y="1828800"/>
            <a:ext cx="2651760" cy="2743200"/>
          </a:xfrm>
          <a:prstGeom prst="rect">
            <a:avLst/>
          </a:prstGeom>
          <a:solidFill>
            <a:schemeClr val="bg2"/>
          </a:solidFill>
          <a:ln w="12700">
            <a:solidFill>
              <a:schemeClr val="bg2"/>
            </a:solidFill>
            <a:prstDash val="solid"/>
          </a:ln>
        </p:spPr>
        <p:txBody>
          <a:bodyPr/>
          <a:lstStyle/>
          <a:p>
            <a:endParaRPr lang="en-US"/>
          </a:p>
        </p:txBody>
      </p:sp>
      <p:sp>
        <p:nvSpPr>
          <p:cNvPr id="7" name="tbt_457"/>
          <p:cNvSpPr txBox="1"/>
          <p:nvPr/>
        </p:nvSpPr>
        <p:spPr>
          <a:xfrm>
            <a:off x="640080" y="1965960"/>
            <a:ext cx="2286000" cy="1463040"/>
          </a:xfrm>
          <a:prstGeom prst="rect">
            <a:avLst/>
          </a:prstGeom>
          <a:noFill/>
          <a:ln/>
        </p:spPr>
        <p:txBody>
          <a:bodyPr wrap="square" lIns="0" tIns="0" rIns="0" bIns="0" rtlCol="0" anchor="t"/>
          <a:lstStyle/>
          <a:p>
            <a:pPr marL="0" indent="0">
              <a:buNone/>
            </a:pPr>
            <a:r>
              <a:rPr lang="en-US" sz="1400" dirty="0">
                <a:solidFill>
                  <a:schemeClr val="tx1"/>
                </a:solidFill>
              </a:rPr>
              <a:t>Unseated magazine or a dud round. You hear a click instead of a bang.</a:t>
            </a:r>
            <a:endParaRPr lang="en-US" sz="1400" dirty="0"/>
          </a:p>
        </p:txBody>
      </p:sp>
      <p:sp>
        <p:nvSpPr>
          <p:cNvPr id="8" name="tba_458"/>
          <p:cNvSpPr txBox="1"/>
          <p:nvPr/>
        </p:nvSpPr>
        <p:spPr>
          <a:xfrm>
            <a:off x="640080" y="3520440"/>
            <a:ext cx="2286000" cy="914400"/>
          </a:xfrm>
          <a:prstGeom prst="rect">
            <a:avLst/>
          </a:prstGeom>
          <a:noFill/>
          <a:ln/>
        </p:spPr>
        <p:txBody>
          <a:bodyPr wrap="square" lIns="0" tIns="0" rIns="0" bIns="0" rtlCol="0" anchor="t"/>
          <a:lstStyle/>
          <a:p>
            <a:pPr marL="0" indent="0">
              <a:buNone/>
            </a:pPr>
            <a:r>
              <a:rPr lang="en-US" sz="1100" b="1" dirty="0">
                <a:solidFill>
                  <a:schemeClr val="accent3"/>
                </a:solidFill>
              </a:rPr>
              <a:t>ACTION</a:t>
            </a:r>
            <a:endParaRPr lang="en-US" sz="1100" dirty="0"/>
          </a:p>
          <a:p>
            <a:pPr marL="0" indent="0">
              <a:buNone/>
            </a:pPr>
            <a:r>
              <a:rPr lang="en-US" sz="1500" b="1" dirty="0">
                <a:solidFill>
                  <a:schemeClr val="tx2"/>
                </a:solidFill>
              </a:rPr>
              <a:t>Tap, Rack, Evaluate</a:t>
            </a:r>
            <a:endParaRPr lang="en-US" sz="1100" dirty="0"/>
          </a:p>
        </p:txBody>
      </p:sp>
      <p:sp>
        <p:nvSpPr>
          <p:cNvPr id="9" name="th_459"/>
          <p:cNvSpPr/>
          <p:nvPr/>
        </p:nvSpPr>
        <p:spPr>
          <a:xfrm>
            <a:off x="3264408" y="1143000"/>
            <a:ext cx="2651760" cy="685800"/>
          </a:xfrm>
          <a:prstGeom prst="rect">
            <a:avLst/>
          </a:prstGeom>
          <a:solidFill>
            <a:schemeClr val="accent1"/>
          </a:solidFill>
          <a:ln w="12700">
            <a:solidFill>
              <a:schemeClr val="accent1"/>
            </a:solidFill>
            <a:prstDash val="solid"/>
          </a:ln>
        </p:spPr>
        <p:txBody>
          <a:bodyPr/>
          <a:lstStyle/>
          <a:p>
            <a:endParaRPr lang="en-US"/>
          </a:p>
        </p:txBody>
      </p:sp>
      <p:sp>
        <p:nvSpPr>
          <p:cNvPr id="10" name="tht_460"/>
          <p:cNvSpPr txBox="1"/>
          <p:nvPr/>
        </p:nvSpPr>
        <p:spPr>
          <a:xfrm>
            <a:off x="3447288" y="1143000"/>
            <a:ext cx="2286000" cy="685800"/>
          </a:xfrm>
          <a:prstGeom prst="rect">
            <a:avLst/>
          </a:prstGeom>
          <a:noFill/>
          <a:ln/>
        </p:spPr>
        <p:txBody>
          <a:bodyPr wrap="square" lIns="0" tIns="0" rIns="0" bIns="0" rtlCol="0" anchor="ctr"/>
          <a:lstStyle/>
          <a:p>
            <a:pPr marL="0" indent="0">
              <a:buNone/>
            </a:pPr>
            <a:r>
              <a:rPr lang="en-US" sz="1800" b="1" dirty="0">
                <a:solidFill>
                  <a:schemeClr val="bg1"/>
                </a:solidFill>
                <a:latin typeface="Arial" pitchFamily="34" charset="0"/>
                <a:ea typeface="Arial" pitchFamily="34" charset="-122"/>
                <a:cs typeface="Arial" pitchFamily="34" charset="-120"/>
              </a:rPr>
              <a:t>TYPE II</a:t>
            </a:r>
            <a:endParaRPr lang="en-US" sz="1800" dirty="0"/>
          </a:p>
          <a:p>
            <a:pPr marL="0" indent="0">
              <a:buNone/>
            </a:pPr>
            <a:r>
              <a:rPr lang="en-US" sz="1200" dirty="0">
                <a:solidFill>
                  <a:schemeClr val="bg1"/>
                </a:solidFill>
                <a:latin typeface="Arial" pitchFamily="34" charset="0"/>
                <a:ea typeface="Arial" pitchFamily="34" charset="-122"/>
                <a:cs typeface="Arial" pitchFamily="34" charset="-120"/>
              </a:rPr>
              <a:t>Complex Problem</a:t>
            </a:r>
            <a:endParaRPr lang="en-US" sz="1800" dirty="0"/>
          </a:p>
        </p:txBody>
      </p:sp>
      <p:sp>
        <p:nvSpPr>
          <p:cNvPr id="11" name="tb_461"/>
          <p:cNvSpPr/>
          <p:nvPr/>
        </p:nvSpPr>
        <p:spPr>
          <a:xfrm>
            <a:off x="3264408" y="1828800"/>
            <a:ext cx="2651760" cy="2743200"/>
          </a:xfrm>
          <a:prstGeom prst="rect">
            <a:avLst/>
          </a:prstGeom>
          <a:solidFill>
            <a:schemeClr val="bg2"/>
          </a:solidFill>
          <a:ln w="12700">
            <a:solidFill>
              <a:schemeClr val="bg2"/>
            </a:solidFill>
            <a:prstDash val="solid"/>
          </a:ln>
        </p:spPr>
        <p:txBody>
          <a:bodyPr/>
          <a:lstStyle/>
          <a:p>
            <a:endParaRPr lang="en-US"/>
          </a:p>
        </p:txBody>
      </p:sp>
      <p:sp>
        <p:nvSpPr>
          <p:cNvPr id="12" name="tbt_462"/>
          <p:cNvSpPr txBox="1"/>
          <p:nvPr/>
        </p:nvSpPr>
        <p:spPr>
          <a:xfrm>
            <a:off x="3447288" y="1965960"/>
            <a:ext cx="2286000" cy="1463040"/>
          </a:xfrm>
          <a:prstGeom prst="rect">
            <a:avLst/>
          </a:prstGeom>
          <a:noFill/>
          <a:ln/>
        </p:spPr>
        <p:txBody>
          <a:bodyPr wrap="square" lIns="0" tIns="0" rIns="0" bIns="0" rtlCol="0" anchor="t"/>
          <a:lstStyle/>
          <a:p>
            <a:pPr marL="0" indent="0">
              <a:buNone/>
            </a:pPr>
            <a:r>
              <a:rPr lang="en-US" sz="1400" dirty="0">
                <a:solidFill>
                  <a:schemeClr val="tx1"/>
                </a:solidFill>
              </a:rPr>
              <a:t>Tap, Rack, Evaluate failed. Most often a double feed.</a:t>
            </a:r>
            <a:endParaRPr lang="en-US" sz="1400" dirty="0"/>
          </a:p>
        </p:txBody>
      </p:sp>
      <p:sp>
        <p:nvSpPr>
          <p:cNvPr id="13" name="tba_463"/>
          <p:cNvSpPr txBox="1"/>
          <p:nvPr/>
        </p:nvSpPr>
        <p:spPr>
          <a:xfrm>
            <a:off x="3447288" y="3520440"/>
            <a:ext cx="2286000" cy="914400"/>
          </a:xfrm>
          <a:prstGeom prst="rect">
            <a:avLst/>
          </a:prstGeom>
          <a:noFill/>
          <a:ln/>
        </p:spPr>
        <p:txBody>
          <a:bodyPr wrap="square" lIns="0" tIns="0" rIns="0" bIns="0" rtlCol="0" anchor="t"/>
          <a:lstStyle/>
          <a:p>
            <a:pPr marL="0" indent="0">
              <a:buNone/>
            </a:pPr>
            <a:r>
              <a:rPr lang="en-US" sz="1100" b="1" dirty="0">
                <a:solidFill>
                  <a:schemeClr val="accent3"/>
                </a:solidFill>
              </a:rPr>
              <a:t>ACTION</a:t>
            </a:r>
            <a:endParaRPr lang="en-US" sz="1100" dirty="0"/>
          </a:p>
          <a:p>
            <a:pPr marL="0" indent="0">
              <a:buNone/>
            </a:pPr>
            <a:r>
              <a:rPr lang="en-US" sz="1500" b="1" dirty="0">
                <a:solidFill>
                  <a:schemeClr val="tx2"/>
                </a:solidFill>
              </a:rPr>
              <a:t>Transition to pistol, then clear</a:t>
            </a:r>
            <a:endParaRPr lang="en-US" sz="1100" dirty="0"/>
          </a:p>
        </p:txBody>
      </p:sp>
      <p:sp>
        <p:nvSpPr>
          <p:cNvPr id="14" name="th_464"/>
          <p:cNvSpPr/>
          <p:nvPr/>
        </p:nvSpPr>
        <p:spPr>
          <a:xfrm>
            <a:off x="6071616" y="1143000"/>
            <a:ext cx="2651760" cy="685800"/>
          </a:xfrm>
          <a:prstGeom prst="rect">
            <a:avLst/>
          </a:prstGeom>
          <a:solidFill>
            <a:schemeClr val="accent4"/>
          </a:solidFill>
          <a:ln w="12700">
            <a:solidFill>
              <a:schemeClr val="accent4"/>
            </a:solidFill>
            <a:prstDash val="solid"/>
          </a:ln>
        </p:spPr>
        <p:txBody>
          <a:bodyPr/>
          <a:lstStyle/>
          <a:p>
            <a:endParaRPr lang="en-US"/>
          </a:p>
        </p:txBody>
      </p:sp>
      <p:sp>
        <p:nvSpPr>
          <p:cNvPr id="15" name="tht_465"/>
          <p:cNvSpPr txBox="1"/>
          <p:nvPr/>
        </p:nvSpPr>
        <p:spPr>
          <a:xfrm>
            <a:off x="6254496" y="1143000"/>
            <a:ext cx="2286000" cy="685800"/>
          </a:xfrm>
          <a:prstGeom prst="rect">
            <a:avLst/>
          </a:prstGeom>
          <a:noFill/>
          <a:ln/>
        </p:spPr>
        <p:txBody>
          <a:bodyPr wrap="square" lIns="0" tIns="0" rIns="0" bIns="0" rtlCol="0" anchor="ctr"/>
          <a:lstStyle/>
          <a:p>
            <a:pPr marL="0" indent="0">
              <a:buNone/>
            </a:pPr>
            <a:r>
              <a:rPr lang="en-US" sz="1800" b="1" dirty="0">
                <a:solidFill>
                  <a:schemeClr val="bg1"/>
                </a:solidFill>
                <a:latin typeface="Arial" pitchFamily="34" charset="0"/>
                <a:ea typeface="Arial" pitchFamily="34" charset="-122"/>
                <a:cs typeface="Arial" pitchFamily="34" charset="-120"/>
              </a:rPr>
              <a:t>TYPE III</a:t>
            </a:r>
            <a:endParaRPr lang="en-US" sz="1800" dirty="0"/>
          </a:p>
          <a:p>
            <a:pPr marL="0" indent="0">
              <a:buNone/>
            </a:pPr>
            <a:r>
              <a:rPr lang="en-US" sz="1200" dirty="0">
                <a:solidFill>
                  <a:schemeClr val="bg1"/>
                </a:solidFill>
                <a:latin typeface="Arial" pitchFamily="34" charset="0"/>
                <a:ea typeface="Arial" pitchFamily="34" charset="-122"/>
                <a:cs typeface="Arial" pitchFamily="34" charset="-120"/>
              </a:rPr>
              <a:t>Broken Part</a:t>
            </a:r>
            <a:endParaRPr lang="en-US" sz="1800" dirty="0"/>
          </a:p>
        </p:txBody>
      </p:sp>
      <p:sp>
        <p:nvSpPr>
          <p:cNvPr id="16" name="tb_466"/>
          <p:cNvSpPr/>
          <p:nvPr/>
        </p:nvSpPr>
        <p:spPr>
          <a:xfrm>
            <a:off x="6071616" y="1828800"/>
            <a:ext cx="2651760" cy="2743200"/>
          </a:xfrm>
          <a:prstGeom prst="rect">
            <a:avLst/>
          </a:prstGeom>
          <a:solidFill>
            <a:schemeClr val="bg2"/>
          </a:solidFill>
          <a:ln w="12700">
            <a:solidFill>
              <a:schemeClr val="bg2"/>
            </a:solidFill>
            <a:prstDash val="solid"/>
          </a:ln>
        </p:spPr>
        <p:txBody>
          <a:bodyPr/>
          <a:lstStyle/>
          <a:p>
            <a:endParaRPr lang="en-US"/>
          </a:p>
        </p:txBody>
      </p:sp>
      <p:sp>
        <p:nvSpPr>
          <p:cNvPr id="17" name="tbt_467"/>
          <p:cNvSpPr txBox="1"/>
          <p:nvPr/>
        </p:nvSpPr>
        <p:spPr>
          <a:xfrm>
            <a:off x="6254496" y="1965960"/>
            <a:ext cx="2286000" cy="1463040"/>
          </a:xfrm>
          <a:prstGeom prst="rect">
            <a:avLst/>
          </a:prstGeom>
          <a:noFill/>
          <a:ln/>
        </p:spPr>
        <p:txBody>
          <a:bodyPr wrap="square" lIns="0" tIns="0" rIns="0" bIns="0" rtlCol="0" anchor="t"/>
          <a:lstStyle/>
          <a:p>
            <a:pPr marL="0" indent="0">
              <a:buNone/>
            </a:pPr>
            <a:r>
              <a:rPr lang="en-US" sz="1400" dirty="0">
                <a:solidFill>
                  <a:schemeClr val="tx1"/>
                </a:solidFill>
              </a:rPr>
              <a:t>Broken firing pin or extractor, or a case jammed in the chamber.</a:t>
            </a:r>
            <a:endParaRPr lang="en-US" sz="1400" dirty="0"/>
          </a:p>
        </p:txBody>
      </p:sp>
      <p:sp>
        <p:nvSpPr>
          <p:cNvPr id="18" name="tba_468"/>
          <p:cNvSpPr txBox="1"/>
          <p:nvPr/>
        </p:nvSpPr>
        <p:spPr>
          <a:xfrm>
            <a:off x="6254496" y="3520440"/>
            <a:ext cx="2286000" cy="914400"/>
          </a:xfrm>
          <a:prstGeom prst="rect">
            <a:avLst/>
          </a:prstGeom>
          <a:noFill/>
          <a:ln/>
        </p:spPr>
        <p:txBody>
          <a:bodyPr wrap="square" lIns="0" tIns="0" rIns="0" bIns="0" rtlCol="0" anchor="t"/>
          <a:lstStyle/>
          <a:p>
            <a:pPr marL="0" indent="0">
              <a:buNone/>
            </a:pPr>
            <a:r>
              <a:rPr lang="en-US" sz="1100" b="1" dirty="0">
                <a:solidFill>
                  <a:schemeClr val="accent3"/>
                </a:solidFill>
              </a:rPr>
              <a:t>ACTION</a:t>
            </a:r>
            <a:endParaRPr lang="en-US" sz="1100" dirty="0"/>
          </a:p>
          <a:p>
            <a:pPr marL="0" indent="0">
              <a:buNone/>
            </a:pPr>
            <a:r>
              <a:rPr lang="en-US" sz="1500" b="1" dirty="0">
                <a:solidFill>
                  <a:schemeClr val="tx2"/>
                </a:solidFill>
              </a:rPr>
              <a:t>Transition. Rifle is out of service</a:t>
            </a:r>
            <a:endParaRPr lang="en-US" sz="11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Type I: Tap, Rack, Evaluate</a:t>
            </a:r>
            <a:endParaRPr lang="en-US" sz="2800" dirty="0"/>
          </a:p>
        </p:txBody>
      </p:sp>
      <p:sp>
        <p:nvSpPr>
          <p:cNvPr id="4" name="flow_469"/>
          <p:cNvSpPr/>
          <p:nvPr/>
        </p:nvSpPr>
        <p:spPr>
          <a:xfrm>
            <a:off x="457200" y="1188720"/>
            <a:ext cx="1658112" cy="731520"/>
          </a:xfrm>
          <a:prstGeom prst="homePlate">
            <a:avLst/>
          </a:prstGeom>
          <a:solidFill>
            <a:schemeClr val="tx2"/>
          </a:solidFill>
          <a:ln w="12700">
            <a:solidFill>
              <a:schemeClr val="tx2"/>
            </a:solidFill>
            <a:prstDash val="solid"/>
          </a:ln>
        </p:spPr>
        <p:txBody>
          <a:bodyPr/>
          <a:lstStyle/>
          <a:p>
            <a:endParaRPr lang="en-US"/>
          </a:p>
        </p:txBody>
      </p:sp>
      <p:sp>
        <p:nvSpPr>
          <p:cNvPr id="5" name="flowtxt_470"/>
          <p:cNvSpPr txBox="1"/>
          <p:nvPr/>
        </p:nvSpPr>
        <p:spPr>
          <a:xfrm>
            <a:off x="530352" y="1188720"/>
            <a:ext cx="1383792" cy="73152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TAP</a:t>
            </a:r>
            <a:endParaRPr lang="en-US" sz="1400" dirty="0"/>
          </a:p>
        </p:txBody>
      </p:sp>
      <p:sp>
        <p:nvSpPr>
          <p:cNvPr id="6" name="flow_471"/>
          <p:cNvSpPr/>
          <p:nvPr/>
        </p:nvSpPr>
        <p:spPr>
          <a:xfrm>
            <a:off x="2188464" y="1188720"/>
            <a:ext cx="1658112" cy="731520"/>
          </a:xfrm>
          <a:prstGeom prst="chevron">
            <a:avLst/>
          </a:prstGeom>
          <a:solidFill>
            <a:schemeClr val="accent2"/>
          </a:solidFill>
          <a:ln w="12700">
            <a:solidFill>
              <a:schemeClr val="accent2"/>
            </a:solidFill>
            <a:prstDash val="solid"/>
          </a:ln>
        </p:spPr>
        <p:txBody>
          <a:bodyPr/>
          <a:lstStyle/>
          <a:p>
            <a:endParaRPr lang="en-US"/>
          </a:p>
        </p:txBody>
      </p:sp>
      <p:sp>
        <p:nvSpPr>
          <p:cNvPr id="7" name="flowtxt_472"/>
          <p:cNvSpPr txBox="1"/>
          <p:nvPr/>
        </p:nvSpPr>
        <p:spPr>
          <a:xfrm>
            <a:off x="2389632" y="1188720"/>
            <a:ext cx="1255776" cy="73152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RACK</a:t>
            </a:r>
            <a:endParaRPr lang="en-US" sz="1400" dirty="0"/>
          </a:p>
        </p:txBody>
      </p:sp>
      <p:sp>
        <p:nvSpPr>
          <p:cNvPr id="8" name="flow_473"/>
          <p:cNvSpPr/>
          <p:nvPr/>
        </p:nvSpPr>
        <p:spPr>
          <a:xfrm>
            <a:off x="3919728" y="1188720"/>
            <a:ext cx="1658112" cy="731520"/>
          </a:xfrm>
          <a:prstGeom prst="chevron">
            <a:avLst/>
          </a:prstGeom>
          <a:solidFill>
            <a:schemeClr val="tx2"/>
          </a:solidFill>
          <a:ln w="12700">
            <a:solidFill>
              <a:schemeClr val="tx2"/>
            </a:solidFill>
            <a:prstDash val="solid"/>
          </a:ln>
        </p:spPr>
        <p:txBody>
          <a:bodyPr/>
          <a:lstStyle/>
          <a:p>
            <a:endParaRPr lang="en-US"/>
          </a:p>
        </p:txBody>
      </p:sp>
      <p:sp>
        <p:nvSpPr>
          <p:cNvPr id="9" name="flowtxt_474"/>
          <p:cNvSpPr txBox="1"/>
          <p:nvPr/>
        </p:nvSpPr>
        <p:spPr>
          <a:xfrm>
            <a:off x="4120896" y="1188720"/>
            <a:ext cx="1255776" cy="73152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EVALUATE</a:t>
            </a:r>
            <a:endParaRPr lang="en-US" sz="1400" dirty="0"/>
          </a:p>
        </p:txBody>
      </p:sp>
      <p:sp>
        <p:nvSpPr>
          <p:cNvPr id="10" name="bullets_475"/>
          <p:cNvSpPr txBox="1"/>
          <p:nvPr/>
        </p:nvSpPr>
        <p:spPr>
          <a:xfrm>
            <a:off x="457200" y="2148840"/>
            <a:ext cx="5120640" cy="2377440"/>
          </a:xfrm>
          <a:prstGeom prst="rect">
            <a:avLst/>
          </a:prstGeom>
          <a:noFill/>
          <a:ln/>
        </p:spPr>
        <p:txBody>
          <a:bodyPr wrap="square" lIns="0" tIns="0" rIns="0" bIns="0" rtlCol="0" anchor="t"/>
          <a:lstStyle/>
          <a:p>
            <a:pPr marL="203200" indent="-203200">
              <a:spcAft>
                <a:spcPts val="700"/>
              </a:spcAft>
              <a:buSzPct val="100000"/>
              <a:buChar char="•"/>
            </a:pPr>
            <a:r>
              <a:rPr lang="en-US" sz="1400" b="1" dirty="0">
                <a:solidFill>
                  <a:schemeClr val="tx1"/>
                </a:solidFill>
              </a:rPr>
              <a:t>TAP: strike the bottom of the magazine to seat it</a:t>
            </a:r>
            <a:endParaRPr lang="en-US" sz="1400" dirty="0"/>
          </a:p>
          <a:p>
            <a:pPr marL="203200" indent="-203200">
              <a:spcAft>
                <a:spcPts val="700"/>
              </a:spcAft>
              <a:buSzPct val="100000"/>
              <a:buChar char="•"/>
            </a:pPr>
            <a:r>
              <a:rPr lang="en-US" sz="1400" b="1" dirty="0">
                <a:solidFill>
                  <a:schemeClr val="tx1"/>
                </a:solidFill>
              </a:rPr>
              <a:t>RACK: pull the bolt fully to the rear and let it go forward under spring tension to chamber a round</a:t>
            </a:r>
            <a:endParaRPr lang="en-US" sz="1400" dirty="0"/>
          </a:p>
          <a:p>
            <a:pPr marL="203200" indent="-203200">
              <a:spcAft>
                <a:spcPts val="700"/>
              </a:spcAft>
              <a:buSzPct val="100000"/>
              <a:buChar char="•"/>
            </a:pPr>
            <a:r>
              <a:rPr lang="en-US" sz="1400" b="1" dirty="0">
                <a:solidFill>
                  <a:schemeClr val="tx1"/>
                </a:solidFill>
              </a:rPr>
              <a:t>EVALUATE: is deadly force still needed? Fire if necessary or continue to cover</a:t>
            </a:r>
            <a:endParaRPr lang="en-US" sz="1400" dirty="0"/>
          </a:p>
          <a:p>
            <a:pPr marL="203200" indent="-203200">
              <a:spcAft>
                <a:spcPts val="700"/>
              </a:spcAft>
              <a:buSzPct val="100000"/>
              <a:buChar char="•"/>
            </a:pPr>
            <a:r>
              <a:rPr lang="en-US" sz="1400" dirty="0">
                <a:solidFill>
                  <a:schemeClr val="tx1"/>
                </a:solidFill>
              </a:rPr>
              <a:t>Prevent it: Tap and Tug every magazine you insert</a:t>
            </a:r>
            <a:endParaRPr lang="en-US" sz="1400" dirty="0"/>
          </a:p>
        </p:txBody>
      </p:sp>
      <p:pic>
        <p:nvPicPr>
          <p:cNvPr id="11" name="photo_476" descr="Training photo from the MPTC Patrol Rifle manual"/>
          <p:cNvPicPr>
            <a:picLocks noChangeAspect="1"/>
          </p:cNvPicPr>
          <p:nvPr/>
        </p:nvPicPr>
        <p:blipFill>
          <a:blip r:embed="rId3"/>
          <a:stretch>
            <a:fillRect/>
          </a:stretch>
        </p:blipFill>
        <p:spPr>
          <a:xfrm>
            <a:off x="6110381" y="1143000"/>
            <a:ext cx="2318197" cy="342900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Recognizing a Double Feed</a:t>
            </a:r>
            <a:endParaRPr lang="en-US" sz="2800" dirty="0"/>
          </a:p>
        </p:txBody>
      </p:sp>
      <p:pic>
        <p:nvPicPr>
          <p:cNvPr id="4" name="photo_477" descr="Two rounds jammed at the ejection port"/>
          <p:cNvPicPr>
            <a:picLocks noChangeAspect="1"/>
          </p:cNvPicPr>
          <p:nvPr/>
        </p:nvPicPr>
        <p:blipFill>
          <a:blip r:embed="rId3"/>
          <a:stretch>
            <a:fillRect/>
          </a:stretch>
        </p:blipFill>
        <p:spPr>
          <a:xfrm>
            <a:off x="457200" y="1175938"/>
            <a:ext cx="4023360" cy="2768764"/>
          </a:xfrm>
          <a:prstGeom prst="rect">
            <a:avLst/>
          </a:prstGeom>
        </p:spPr>
      </p:pic>
      <p:sp>
        <p:nvSpPr>
          <p:cNvPr id="5" name="caption_478"/>
          <p:cNvSpPr txBox="1"/>
          <p:nvPr/>
        </p:nvSpPr>
        <p:spPr>
          <a:xfrm>
            <a:off x="457200" y="4023360"/>
            <a:ext cx="4023360" cy="228600"/>
          </a:xfrm>
          <a:prstGeom prst="rect">
            <a:avLst/>
          </a:prstGeom>
          <a:noFill/>
          <a:ln/>
        </p:spPr>
        <p:txBody>
          <a:bodyPr wrap="square" lIns="0" tIns="0" rIns="0" bIns="0" rtlCol="0" anchor="ctr"/>
          <a:lstStyle/>
          <a:p>
            <a:pPr marL="0" indent="0" algn="ctr">
              <a:buNone/>
            </a:pPr>
            <a:r>
              <a:rPr lang="en-US" sz="1100" dirty="0">
                <a:solidFill>
                  <a:schemeClr val="accent3"/>
                </a:solidFill>
              </a:rPr>
              <a:t>Two rounds jammed at the ejection port</a:t>
            </a:r>
            <a:endParaRPr lang="en-US" sz="1100" dirty="0"/>
          </a:p>
        </p:txBody>
      </p:sp>
      <p:sp>
        <p:nvSpPr>
          <p:cNvPr id="6" name="bullets_479"/>
          <p:cNvSpPr txBox="1"/>
          <p:nvPr/>
        </p:nvSpPr>
        <p:spPr>
          <a:xfrm>
            <a:off x="4754880" y="1188720"/>
            <a:ext cx="3931920" cy="329184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chemeClr val="tx1"/>
                </a:solidFill>
              </a:rPr>
              <a:t>Most likely Type II malfunction you can fix in the field</a:t>
            </a:r>
            <a:endParaRPr lang="en-US" sz="1500" dirty="0"/>
          </a:p>
          <a:p>
            <a:pPr marL="203200" indent="-203200">
              <a:spcAft>
                <a:spcPts val="800"/>
              </a:spcAft>
              <a:buSzPct val="100000"/>
              <a:buChar char="•"/>
            </a:pPr>
            <a:r>
              <a:rPr lang="en-US" sz="1500" dirty="0">
                <a:solidFill>
                  <a:schemeClr val="tx1"/>
                </a:solidFill>
              </a:rPr>
              <a:t>More than one cartridge trying to chamber at once</a:t>
            </a:r>
            <a:endParaRPr lang="en-US" sz="1500" dirty="0"/>
          </a:p>
          <a:p>
            <a:pPr marL="203200" indent="-203200">
              <a:spcAft>
                <a:spcPts val="800"/>
              </a:spcAft>
              <a:buSzPct val="100000"/>
              <a:buChar char="•"/>
            </a:pPr>
            <a:r>
              <a:rPr lang="en-US" sz="1500" dirty="0">
                <a:solidFill>
                  <a:schemeClr val="tx1"/>
                </a:solidFill>
              </a:rPr>
              <a:t>Bolt is out of battery and partially open</a:t>
            </a:r>
            <a:endParaRPr lang="en-US" sz="1500" dirty="0"/>
          </a:p>
          <a:p>
            <a:pPr marL="203200" indent="-203200">
              <a:spcAft>
                <a:spcPts val="800"/>
              </a:spcAft>
              <a:buSzPct val="100000"/>
              <a:buChar char="•"/>
            </a:pPr>
            <a:r>
              <a:rPr lang="en-US" sz="1500" dirty="0">
                <a:solidFill>
                  <a:schemeClr val="tx1"/>
                </a:solidFill>
              </a:rPr>
              <a:t>No click when the trigger is pulled and the trigger feels mushy</a:t>
            </a:r>
            <a:endParaRPr lang="en-US" sz="1500" dirty="0"/>
          </a:p>
          <a:p>
            <a:pPr marL="203200" indent="-203200">
              <a:spcAft>
                <a:spcPts val="800"/>
              </a:spcAft>
              <a:buSzPct val="100000"/>
              <a:buChar char="•"/>
            </a:pPr>
            <a:r>
              <a:rPr lang="en-US" sz="1500" dirty="0">
                <a:solidFill>
                  <a:schemeClr val="tx1"/>
                </a:solidFill>
              </a:rPr>
              <a:t>Seek cover, then bring the rifle into your work space with the stock pulled into your body</a:t>
            </a:r>
            <a:endParaRPr lang="en-US" sz="15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Clearing a Double Feed</a:t>
            </a:r>
            <a:endParaRPr lang="en-US" sz="2800" dirty="0"/>
          </a:p>
        </p:txBody>
      </p:sp>
      <p:sp>
        <p:nvSpPr>
          <p:cNvPr id="4" name="df_480"/>
          <p:cNvSpPr/>
          <p:nvPr/>
        </p:nvSpPr>
        <p:spPr>
          <a:xfrm>
            <a:off x="457200" y="1143000"/>
            <a:ext cx="1920240" cy="1554480"/>
          </a:xfrm>
          <a:prstGeom prst="rect">
            <a:avLst/>
          </a:prstGeom>
          <a:solidFill>
            <a:schemeClr val="bg2"/>
          </a:solidFill>
          <a:ln w="12700">
            <a:solidFill>
              <a:schemeClr val="bg2"/>
            </a:solidFill>
            <a:prstDash val="solid"/>
          </a:ln>
        </p:spPr>
        <p:txBody>
          <a:bodyPr/>
          <a:lstStyle/>
          <a:p>
            <a:endParaRPr lang="en-US"/>
          </a:p>
        </p:txBody>
      </p:sp>
      <p:sp>
        <p:nvSpPr>
          <p:cNvPr id="5" name="num_481"/>
          <p:cNvSpPr/>
          <p:nvPr/>
        </p:nvSpPr>
        <p:spPr>
          <a:xfrm>
            <a:off x="594360" y="128016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6" name="numtxt_482"/>
          <p:cNvSpPr txBox="1"/>
          <p:nvPr/>
        </p:nvSpPr>
        <p:spPr>
          <a:xfrm>
            <a:off x="594360" y="128016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7" name="dft_483"/>
          <p:cNvSpPr txBox="1"/>
          <p:nvPr/>
        </p:nvSpPr>
        <p:spPr>
          <a:xfrm>
            <a:off x="594360" y="1737360"/>
            <a:ext cx="1691640" cy="365760"/>
          </a:xfrm>
          <a:prstGeom prst="rect">
            <a:avLst/>
          </a:prstGeom>
          <a:noFill/>
          <a:ln/>
        </p:spPr>
        <p:txBody>
          <a:bodyPr wrap="square" lIns="0" tIns="0" rIns="0" bIns="0" rtlCol="0" anchor="ctr"/>
          <a:lstStyle/>
          <a:p>
            <a:pPr marL="0" indent="0">
              <a:buNone/>
            </a:pPr>
            <a:r>
              <a:rPr lang="en-US" sz="1600" b="1" dirty="0">
                <a:solidFill>
                  <a:schemeClr val="tx2"/>
                </a:solidFill>
                <a:latin typeface="Arial" pitchFamily="34" charset="0"/>
                <a:ea typeface="Arial" pitchFamily="34" charset="-122"/>
                <a:cs typeface="Arial" pitchFamily="34" charset="-120"/>
              </a:rPr>
              <a:t>TYPE I DRILL</a:t>
            </a:r>
            <a:endParaRPr lang="en-US" sz="1600" dirty="0"/>
          </a:p>
        </p:txBody>
      </p:sp>
      <p:sp>
        <p:nvSpPr>
          <p:cNvPr id="8" name="dfd_484"/>
          <p:cNvSpPr txBox="1"/>
          <p:nvPr/>
        </p:nvSpPr>
        <p:spPr>
          <a:xfrm>
            <a:off x="594360" y="2103120"/>
            <a:ext cx="1691640" cy="502920"/>
          </a:xfrm>
          <a:prstGeom prst="rect">
            <a:avLst/>
          </a:prstGeom>
          <a:noFill/>
          <a:ln/>
        </p:spPr>
        <p:txBody>
          <a:bodyPr wrap="square" lIns="0" tIns="0" rIns="0" bIns="0" rtlCol="0" anchor="t"/>
          <a:lstStyle/>
          <a:p>
            <a:pPr marL="0" indent="0">
              <a:buNone/>
            </a:pPr>
            <a:r>
              <a:rPr lang="en-US" sz="1300" dirty="0">
                <a:solidFill>
                  <a:schemeClr val="tx1"/>
                </a:solidFill>
              </a:rPr>
              <a:t>Tap, Rack, Evaluate first</a:t>
            </a:r>
            <a:endParaRPr lang="en-US" sz="1300" dirty="0"/>
          </a:p>
        </p:txBody>
      </p:sp>
      <p:sp>
        <p:nvSpPr>
          <p:cNvPr id="9" name="df_485"/>
          <p:cNvSpPr/>
          <p:nvPr/>
        </p:nvSpPr>
        <p:spPr>
          <a:xfrm>
            <a:off x="2560320" y="1143000"/>
            <a:ext cx="1920240" cy="1554480"/>
          </a:xfrm>
          <a:prstGeom prst="rect">
            <a:avLst/>
          </a:prstGeom>
          <a:solidFill>
            <a:schemeClr val="bg2"/>
          </a:solidFill>
          <a:ln w="12700">
            <a:solidFill>
              <a:schemeClr val="bg2"/>
            </a:solidFill>
            <a:prstDash val="solid"/>
          </a:ln>
        </p:spPr>
        <p:txBody>
          <a:bodyPr/>
          <a:lstStyle/>
          <a:p>
            <a:endParaRPr lang="en-US"/>
          </a:p>
        </p:txBody>
      </p:sp>
      <p:sp>
        <p:nvSpPr>
          <p:cNvPr id="10" name="num_486"/>
          <p:cNvSpPr/>
          <p:nvPr/>
        </p:nvSpPr>
        <p:spPr>
          <a:xfrm>
            <a:off x="2697480" y="128016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11" name="numtxt_487"/>
          <p:cNvSpPr txBox="1"/>
          <p:nvPr/>
        </p:nvSpPr>
        <p:spPr>
          <a:xfrm>
            <a:off x="2697480" y="128016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2" name="dft_488"/>
          <p:cNvSpPr txBox="1"/>
          <p:nvPr/>
        </p:nvSpPr>
        <p:spPr>
          <a:xfrm>
            <a:off x="2697480" y="1737360"/>
            <a:ext cx="1691640" cy="365760"/>
          </a:xfrm>
          <a:prstGeom prst="rect">
            <a:avLst/>
          </a:prstGeom>
          <a:noFill/>
          <a:ln/>
        </p:spPr>
        <p:txBody>
          <a:bodyPr wrap="square" lIns="0" tIns="0" rIns="0" bIns="0" rtlCol="0" anchor="ctr"/>
          <a:lstStyle/>
          <a:p>
            <a:pPr marL="0" indent="0">
              <a:buNone/>
            </a:pPr>
            <a:r>
              <a:rPr lang="en-US" sz="1600" b="1" dirty="0">
                <a:solidFill>
                  <a:schemeClr val="tx2"/>
                </a:solidFill>
                <a:latin typeface="Arial" pitchFamily="34" charset="0"/>
                <a:ea typeface="Arial" pitchFamily="34" charset="-122"/>
                <a:cs typeface="Arial" pitchFamily="34" charset="-120"/>
              </a:rPr>
              <a:t>LOOK</a:t>
            </a:r>
            <a:endParaRPr lang="en-US" sz="1600" dirty="0"/>
          </a:p>
        </p:txBody>
      </p:sp>
      <p:sp>
        <p:nvSpPr>
          <p:cNvPr id="13" name="dfd_489"/>
          <p:cNvSpPr txBox="1"/>
          <p:nvPr/>
        </p:nvSpPr>
        <p:spPr>
          <a:xfrm>
            <a:off x="2697480" y="2103120"/>
            <a:ext cx="1691640" cy="502920"/>
          </a:xfrm>
          <a:prstGeom prst="rect">
            <a:avLst/>
          </a:prstGeom>
          <a:noFill/>
          <a:ln/>
        </p:spPr>
        <p:txBody>
          <a:bodyPr wrap="square" lIns="0" tIns="0" rIns="0" bIns="0" rtlCol="0" anchor="t"/>
          <a:lstStyle/>
          <a:p>
            <a:pPr marL="0" indent="0">
              <a:buNone/>
            </a:pPr>
            <a:r>
              <a:rPr lang="en-US" sz="1300" dirty="0">
                <a:solidFill>
                  <a:schemeClr val="tx1"/>
                </a:solidFill>
              </a:rPr>
              <a:t>Confirm the double feed at the ejection port</a:t>
            </a:r>
            <a:endParaRPr lang="en-US" sz="1300" dirty="0"/>
          </a:p>
        </p:txBody>
      </p:sp>
      <p:sp>
        <p:nvSpPr>
          <p:cNvPr id="14" name="df_490"/>
          <p:cNvSpPr/>
          <p:nvPr/>
        </p:nvSpPr>
        <p:spPr>
          <a:xfrm>
            <a:off x="4663440" y="1143000"/>
            <a:ext cx="1920240" cy="1554480"/>
          </a:xfrm>
          <a:prstGeom prst="rect">
            <a:avLst/>
          </a:prstGeom>
          <a:solidFill>
            <a:schemeClr val="bg2"/>
          </a:solidFill>
          <a:ln w="12700">
            <a:solidFill>
              <a:schemeClr val="bg2"/>
            </a:solidFill>
            <a:prstDash val="solid"/>
          </a:ln>
        </p:spPr>
        <p:txBody>
          <a:bodyPr/>
          <a:lstStyle/>
          <a:p>
            <a:endParaRPr lang="en-US"/>
          </a:p>
        </p:txBody>
      </p:sp>
      <p:sp>
        <p:nvSpPr>
          <p:cNvPr id="15" name="num_491"/>
          <p:cNvSpPr/>
          <p:nvPr/>
        </p:nvSpPr>
        <p:spPr>
          <a:xfrm>
            <a:off x="4800600" y="128016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16" name="numtxt_492"/>
          <p:cNvSpPr txBox="1"/>
          <p:nvPr/>
        </p:nvSpPr>
        <p:spPr>
          <a:xfrm>
            <a:off x="4800600" y="128016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7" name="dft_493"/>
          <p:cNvSpPr txBox="1"/>
          <p:nvPr/>
        </p:nvSpPr>
        <p:spPr>
          <a:xfrm>
            <a:off x="4800600" y="1737360"/>
            <a:ext cx="1691640" cy="365760"/>
          </a:xfrm>
          <a:prstGeom prst="rect">
            <a:avLst/>
          </a:prstGeom>
          <a:noFill/>
          <a:ln/>
        </p:spPr>
        <p:txBody>
          <a:bodyPr wrap="square" lIns="0" tIns="0" rIns="0" bIns="0" rtlCol="0" anchor="ctr"/>
          <a:lstStyle/>
          <a:p>
            <a:pPr marL="0" indent="0">
              <a:buNone/>
            </a:pPr>
            <a:r>
              <a:rPr lang="en-US" sz="1600" b="1" dirty="0">
                <a:solidFill>
                  <a:schemeClr val="tx2"/>
                </a:solidFill>
                <a:latin typeface="Arial" pitchFamily="34" charset="0"/>
                <a:ea typeface="Arial" pitchFamily="34" charset="-122"/>
                <a:cs typeface="Arial" pitchFamily="34" charset="-120"/>
              </a:rPr>
              <a:t>LOCK</a:t>
            </a:r>
            <a:endParaRPr lang="en-US" sz="1600" dirty="0"/>
          </a:p>
        </p:txBody>
      </p:sp>
      <p:sp>
        <p:nvSpPr>
          <p:cNvPr id="18" name="dfd_494"/>
          <p:cNvSpPr txBox="1"/>
          <p:nvPr/>
        </p:nvSpPr>
        <p:spPr>
          <a:xfrm>
            <a:off x="4800600" y="2103120"/>
            <a:ext cx="1691640" cy="502920"/>
          </a:xfrm>
          <a:prstGeom prst="rect">
            <a:avLst/>
          </a:prstGeom>
          <a:noFill/>
          <a:ln/>
        </p:spPr>
        <p:txBody>
          <a:bodyPr wrap="square" lIns="0" tIns="0" rIns="0" bIns="0" rtlCol="0" anchor="t"/>
          <a:lstStyle/>
          <a:p>
            <a:pPr marL="0" indent="0">
              <a:buNone/>
            </a:pPr>
            <a:r>
              <a:rPr lang="en-US" sz="1300" dirty="0">
                <a:solidFill>
                  <a:schemeClr val="tx1"/>
                </a:solidFill>
              </a:rPr>
              <a:t>Lock the bolt back to take pressure off the jam</a:t>
            </a:r>
            <a:endParaRPr lang="en-US" sz="1300" dirty="0"/>
          </a:p>
        </p:txBody>
      </p:sp>
      <p:sp>
        <p:nvSpPr>
          <p:cNvPr id="19" name="df_495"/>
          <p:cNvSpPr/>
          <p:nvPr/>
        </p:nvSpPr>
        <p:spPr>
          <a:xfrm>
            <a:off x="6766560" y="1143000"/>
            <a:ext cx="1920240" cy="1554480"/>
          </a:xfrm>
          <a:prstGeom prst="rect">
            <a:avLst/>
          </a:prstGeom>
          <a:solidFill>
            <a:schemeClr val="bg2"/>
          </a:solidFill>
          <a:ln w="12700">
            <a:solidFill>
              <a:schemeClr val="bg2"/>
            </a:solidFill>
            <a:prstDash val="solid"/>
          </a:ln>
        </p:spPr>
        <p:txBody>
          <a:bodyPr/>
          <a:lstStyle/>
          <a:p>
            <a:endParaRPr lang="en-US"/>
          </a:p>
        </p:txBody>
      </p:sp>
      <p:sp>
        <p:nvSpPr>
          <p:cNvPr id="20" name="num_496"/>
          <p:cNvSpPr/>
          <p:nvPr/>
        </p:nvSpPr>
        <p:spPr>
          <a:xfrm>
            <a:off x="6903720" y="128016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21" name="numtxt_497"/>
          <p:cNvSpPr txBox="1"/>
          <p:nvPr/>
        </p:nvSpPr>
        <p:spPr>
          <a:xfrm>
            <a:off x="6903720" y="128016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22" name="dft_498"/>
          <p:cNvSpPr txBox="1"/>
          <p:nvPr/>
        </p:nvSpPr>
        <p:spPr>
          <a:xfrm>
            <a:off x="6903720" y="1737360"/>
            <a:ext cx="1691640" cy="365760"/>
          </a:xfrm>
          <a:prstGeom prst="rect">
            <a:avLst/>
          </a:prstGeom>
          <a:noFill/>
          <a:ln/>
        </p:spPr>
        <p:txBody>
          <a:bodyPr wrap="square" lIns="0" tIns="0" rIns="0" bIns="0" rtlCol="0" anchor="ctr"/>
          <a:lstStyle/>
          <a:p>
            <a:pPr marL="0" indent="0">
              <a:buNone/>
            </a:pPr>
            <a:r>
              <a:rPr lang="en-US" sz="1600" b="1" dirty="0">
                <a:solidFill>
                  <a:schemeClr val="tx2"/>
                </a:solidFill>
                <a:latin typeface="Arial" pitchFamily="34" charset="0"/>
                <a:ea typeface="Arial" pitchFamily="34" charset="-122"/>
                <a:cs typeface="Arial" pitchFamily="34" charset="-120"/>
              </a:rPr>
              <a:t>RIP</a:t>
            </a:r>
            <a:endParaRPr lang="en-US" sz="1600" dirty="0"/>
          </a:p>
        </p:txBody>
      </p:sp>
      <p:sp>
        <p:nvSpPr>
          <p:cNvPr id="23" name="dfd_499"/>
          <p:cNvSpPr txBox="1"/>
          <p:nvPr/>
        </p:nvSpPr>
        <p:spPr>
          <a:xfrm>
            <a:off x="6903720" y="2103120"/>
            <a:ext cx="1691640" cy="502920"/>
          </a:xfrm>
          <a:prstGeom prst="rect">
            <a:avLst/>
          </a:prstGeom>
          <a:noFill/>
          <a:ln/>
        </p:spPr>
        <p:txBody>
          <a:bodyPr wrap="square" lIns="0" tIns="0" rIns="0" bIns="0" rtlCol="0" anchor="t"/>
          <a:lstStyle/>
          <a:p>
            <a:pPr marL="0" indent="0">
              <a:buNone/>
            </a:pPr>
            <a:r>
              <a:rPr lang="en-US" sz="1300" dirty="0">
                <a:solidFill>
                  <a:schemeClr val="tx1"/>
                </a:solidFill>
              </a:rPr>
              <a:t>Rip and retain the magazine</a:t>
            </a:r>
            <a:endParaRPr lang="en-US" sz="1300" dirty="0"/>
          </a:p>
        </p:txBody>
      </p:sp>
      <p:sp>
        <p:nvSpPr>
          <p:cNvPr id="24" name="df_500"/>
          <p:cNvSpPr/>
          <p:nvPr/>
        </p:nvSpPr>
        <p:spPr>
          <a:xfrm>
            <a:off x="457200" y="2880360"/>
            <a:ext cx="1920240" cy="1554480"/>
          </a:xfrm>
          <a:prstGeom prst="rect">
            <a:avLst/>
          </a:prstGeom>
          <a:solidFill>
            <a:schemeClr val="tx2"/>
          </a:solidFill>
          <a:ln w="12700">
            <a:solidFill>
              <a:schemeClr val="tx2"/>
            </a:solidFill>
            <a:prstDash val="solid"/>
          </a:ln>
        </p:spPr>
        <p:txBody>
          <a:bodyPr/>
          <a:lstStyle/>
          <a:p>
            <a:endParaRPr lang="en-US"/>
          </a:p>
        </p:txBody>
      </p:sp>
      <p:sp>
        <p:nvSpPr>
          <p:cNvPr id="25" name="num_501"/>
          <p:cNvSpPr/>
          <p:nvPr/>
        </p:nvSpPr>
        <p:spPr>
          <a:xfrm>
            <a:off x="594360" y="301752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26" name="numtxt_502"/>
          <p:cNvSpPr txBox="1"/>
          <p:nvPr/>
        </p:nvSpPr>
        <p:spPr>
          <a:xfrm>
            <a:off x="594360" y="301752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27" name="dft_503"/>
          <p:cNvSpPr txBox="1"/>
          <p:nvPr/>
        </p:nvSpPr>
        <p:spPr>
          <a:xfrm>
            <a:off x="594360" y="3474720"/>
            <a:ext cx="1691640" cy="365760"/>
          </a:xfrm>
          <a:prstGeom prst="rect">
            <a:avLst/>
          </a:prstGeom>
          <a:noFill/>
          <a:ln/>
        </p:spPr>
        <p:txBody>
          <a:bodyPr wrap="square" lIns="0" tIns="0" rIns="0" bIns="0" rtlCol="0" anchor="ctr"/>
          <a:lstStyle/>
          <a:p>
            <a:pPr marL="0" indent="0">
              <a:buNone/>
            </a:pPr>
            <a:r>
              <a:rPr lang="en-US" sz="1600" b="1" dirty="0">
                <a:solidFill>
                  <a:schemeClr val="accent1"/>
                </a:solidFill>
                <a:latin typeface="Arial" pitchFamily="34" charset="0"/>
                <a:ea typeface="Arial" pitchFamily="34" charset="-122"/>
                <a:cs typeface="Arial" pitchFamily="34" charset="-120"/>
              </a:rPr>
              <a:t>SHAKE</a:t>
            </a:r>
            <a:endParaRPr lang="en-US" sz="1600" dirty="0"/>
          </a:p>
        </p:txBody>
      </p:sp>
      <p:sp>
        <p:nvSpPr>
          <p:cNvPr id="28" name="dfd_504"/>
          <p:cNvSpPr txBox="1"/>
          <p:nvPr/>
        </p:nvSpPr>
        <p:spPr>
          <a:xfrm>
            <a:off x="594360" y="3840480"/>
            <a:ext cx="1691640" cy="502920"/>
          </a:xfrm>
          <a:prstGeom prst="rect">
            <a:avLst/>
          </a:prstGeom>
          <a:noFill/>
          <a:ln/>
        </p:spPr>
        <p:txBody>
          <a:bodyPr wrap="square" lIns="0" tIns="0" rIns="0" bIns="0" rtlCol="0" anchor="t"/>
          <a:lstStyle/>
          <a:p>
            <a:pPr marL="0" indent="0">
              <a:buNone/>
            </a:pPr>
            <a:r>
              <a:rPr lang="en-US" sz="1300" dirty="0">
                <a:solidFill>
                  <a:schemeClr val="bg1"/>
                </a:solidFill>
              </a:rPr>
              <a:t>Shake violently, clear brass if visible</a:t>
            </a:r>
            <a:endParaRPr lang="en-US" sz="1300" dirty="0"/>
          </a:p>
        </p:txBody>
      </p:sp>
      <p:sp>
        <p:nvSpPr>
          <p:cNvPr id="29" name="df_505"/>
          <p:cNvSpPr/>
          <p:nvPr/>
        </p:nvSpPr>
        <p:spPr>
          <a:xfrm>
            <a:off x="2560320" y="2880360"/>
            <a:ext cx="1920240" cy="1554480"/>
          </a:xfrm>
          <a:prstGeom prst="rect">
            <a:avLst/>
          </a:prstGeom>
          <a:solidFill>
            <a:schemeClr val="tx2"/>
          </a:solidFill>
          <a:ln w="12700">
            <a:solidFill>
              <a:schemeClr val="tx2"/>
            </a:solidFill>
            <a:prstDash val="solid"/>
          </a:ln>
        </p:spPr>
        <p:txBody>
          <a:bodyPr/>
          <a:lstStyle/>
          <a:p>
            <a:endParaRPr lang="en-US"/>
          </a:p>
        </p:txBody>
      </p:sp>
      <p:sp>
        <p:nvSpPr>
          <p:cNvPr id="30" name="num_506"/>
          <p:cNvSpPr/>
          <p:nvPr/>
        </p:nvSpPr>
        <p:spPr>
          <a:xfrm>
            <a:off x="2697480" y="301752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31" name="numtxt_507"/>
          <p:cNvSpPr txBox="1"/>
          <p:nvPr/>
        </p:nvSpPr>
        <p:spPr>
          <a:xfrm>
            <a:off x="2697480" y="301752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32" name="dft_508"/>
          <p:cNvSpPr txBox="1"/>
          <p:nvPr/>
        </p:nvSpPr>
        <p:spPr>
          <a:xfrm>
            <a:off x="2697480" y="3474720"/>
            <a:ext cx="1691640" cy="365760"/>
          </a:xfrm>
          <a:prstGeom prst="rect">
            <a:avLst/>
          </a:prstGeom>
          <a:noFill/>
          <a:ln/>
        </p:spPr>
        <p:txBody>
          <a:bodyPr wrap="square" lIns="0" tIns="0" rIns="0" bIns="0" rtlCol="0" anchor="ctr"/>
          <a:lstStyle/>
          <a:p>
            <a:pPr marL="0" indent="0">
              <a:buNone/>
            </a:pPr>
            <a:r>
              <a:rPr lang="en-US" sz="1600" b="1" dirty="0">
                <a:solidFill>
                  <a:schemeClr val="accent1"/>
                </a:solidFill>
                <a:latin typeface="Arial" pitchFamily="34" charset="0"/>
                <a:ea typeface="Arial" pitchFamily="34" charset="-122"/>
                <a:cs typeface="Arial" pitchFamily="34" charset="-120"/>
              </a:rPr>
              <a:t>RELOAD</a:t>
            </a:r>
            <a:endParaRPr lang="en-US" sz="1600" dirty="0"/>
          </a:p>
        </p:txBody>
      </p:sp>
      <p:sp>
        <p:nvSpPr>
          <p:cNvPr id="33" name="dfd_509"/>
          <p:cNvSpPr txBox="1"/>
          <p:nvPr/>
        </p:nvSpPr>
        <p:spPr>
          <a:xfrm>
            <a:off x="2697480" y="3840480"/>
            <a:ext cx="1691640" cy="502920"/>
          </a:xfrm>
          <a:prstGeom prst="rect">
            <a:avLst/>
          </a:prstGeom>
          <a:noFill/>
          <a:ln/>
        </p:spPr>
        <p:txBody>
          <a:bodyPr wrap="square" lIns="0" tIns="0" rIns="0" bIns="0" rtlCol="0" anchor="t"/>
          <a:lstStyle/>
          <a:p>
            <a:pPr marL="0" indent="0">
              <a:buNone/>
            </a:pPr>
            <a:r>
              <a:rPr lang="en-US" sz="1300" dirty="0">
                <a:solidFill>
                  <a:schemeClr val="bg1"/>
                </a:solidFill>
              </a:rPr>
              <a:t>Insert a fresh magazine</a:t>
            </a:r>
            <a:endParaRPr lang="en-US" sz="1300" dirty="0"/>
          </a:p>
        </p:txBody>
      </p:sp>
      <p:sp>
        <p:nvSpPr>
          <p:cNvPr id="34" name="df_510"/>
          <p:cNvSpPr/>
          <p:nvPr/>
        </p:nvSpPr>
        <p:spPr>
          <a:xfrm>
            <a:off x="4663440" y="2880360"/>
            <a:ext cx="1920240" cy="1554480"/>
          </a:xfrm>
          <a:prstGeom prst="rect">
            <a:avLst/>
          </a:prstGeom>
          <a:solidFill>
            <a:schemeClr val="tx2"/>
          </a:solidFill>
          <a:ln w="12700">
            <a:solidFill>
              <a:schemeClr val="tx2"/>
            </a:solidFill>
            <a:prstDash val="solid"/>
          </a:ln>
        </p:spPr>
        <p:txBody>
          <a:bodyPr/>
          <a:lstStyle/>
          <a:p>
            <a:endParaRPr lang="en-US"/>
          </a:p>
        </p:txBody>
      </p:sp>
      <p:sp>
        <p:nvSpPr>
          <p:cNvPr id="35" name="num_511"/>
          <p:cNvSpPr/>
          <p:nvPr/>
        </p:nvSpPr>
        <p:spPr>
          <a:xfrm>
            <a:off x="4800600" y="301752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36" name="numtxt_512"/>
          <p:cNvSpPr txBox="1"/>
          <p:nvPr/>
        </p:nvSpPr>
        <p:spPr>
          <a:xfrm>
            <a:off x="4800600" y="301752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7</a:t>
            </a:r>
            <a:endParaRPr lang="en-US" sz="1300" dirty="0"/>
          </a:p>
        </p:txBody>
      </p:sp>
      <p:sp>
        <p:nvSpPr>
          <p:cNvPr id="37" name="dft_513"/>
          <p:cNvSpPr txBox="1"/>
          <p:nvPr/>
        </p:nvSpPr>
        <p:spPr>
          <a:xfrm>
            <a:off x="4800600" y="3474720"/>
            <a:ext cx="1691640" cy="365760"/>
          </a:xfrm>
          <a:prstGeom prst="rect">
            <a:avLst/>
          </a:prstGeom>
          <a:noFill/>
          <a:ln/>
        </p:spPr>
        <p:txBody>
          <a:bodyPr wrap="square" lIns="0" tIns="0" rIns="0" bIns="0" rtlCol="0" anchor="ctr"/>
          <a:lstStyle/>
          <a:p>
            <a:pPr marL="0" indent="0">
              <a:buNone/>
            </a:pPr>
            <a:r>
              <a:rPr lang="en-US" sz="1600" b="1" dirty="0">
                <a:solidFill>
                  <a:schemeClr val="accent1"/>
                </a:solidFill>
                <a:latin typeface="Arial" pitchFamily="34" charset="0"/>
                <a:ea typeface="Arial" pitchFamily="34" charset="-122"/>
                <a:cs typeface="Arial" pitchFamily="34" charset="-120"/>
              </a:rPr>
              <a:t>RELEASE</a:t>
            </a:r>
            <a:endParaRPr lang="en-US" sz="1600" dirty="0"/>
          </a:p>
        </p:txBody>
      </p:sp>
      <p:sp>
        <p:nvSpPr>
          <p:cNvPr id="38" name="dfd_514"/>
          <p:cNvSpPr txBox="1"/>
          <p:nvPr/>
        </p:nvSpPr>
        <p:spPr>
          <a:xfrm>
            <a:off x="4800600" y="3840480"/>
            <a:ext cx="1691640" cy="502920"/>
          </a:xfrm>
          <a:prstGeom prst="rect">
            <a:avLst/>
          </a:prstGeom>
          <a:noFill/>
          <a:ln/>
        </p:spPr>
        <p:txBody>
          <a:bodyPr wrap="square" lIns="0" tIns="0" rIns="0" bIns="0" rtlCol="0" anchor="t"/>
          <a:lstStyle/>
          <a:p>
            <a:pPr marL="0" indent="0">
              <a:buNone/>
            </a:pPr>
            <a:r>
              <a:rPr lang="en-US" sz="1300" dirty="0">
                <a:solidFill>
                  <a:schemeClr val="bg1"/>
                </a:solidFill>
              </a:rPr>
              <a:t>Release the bolt to chamber a round</a:t>
            </a:r>
            <a:endParaRPr lang="en-US" sz="1300" dirty="0"/>
          </a:p>
        </p:txBody>
      </p:sp>
      <p:sp>
        <p:nvSpPr>
          <p:cNvPr id="39" name="df_515"/>
          <p:cNvSpPr/>
          <p:nvPr/>
        </p:nvSpPr>
        <p:spPr>
          <a:xfrm>
            <a:off x="6766560" y="2880360"/>
            <a:ext cx="1920240" cy="1554480"/>
          </a:xfrm>
          <a:prstGeom prst="rect">
            <a:avLst/>
          </a:prstGeom>
          <a:solidFill>
            <a:schemeClr val="tx2"/>
          </a:solidFill>
          <a:ln w="12700">
            <a:solidFill>
              <a:schemeClr val="tx2"/>
            </a:solidFill>
            <a:prstDash val="solid"/>
          </a:ln>
        </p:spPr>
        <p:txBody>
          <a:bodyPr/>
          <a:lstStyle/>
          <a:p>
            <a:endParaRPr lang="en-US"/>
          </a:p>
        </p:txBody>
      </p:sp>
      <p:sp>
        <p:nvSpPr>
          <p:cNvPr id="40" name="num_516"/>
          <p:cNvSpPr/>
          <p:nvPr/>
        </p:nvSpPr>
        <p:spPr>
          <a:xfrm>
            <a:off x="6903720" y="301752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41" name="numtxt_517"/>
          <p:cNvSpPr txBox="1"/>
          <p:nvPr/>
        </p:nvSpPr>
        <p:spPr>
          <a:xfrm>
            <a:off x="6903720" y="3017520"/>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8</a:t>
            </a:r>
            <a:endParaRPr lang="en-US" sz="1300" dirty="0"/>
          </a:p>
        </p:txBody>
      </p:sp>
      <p:sp>
        <p:nvSpPr>
          <p:cNvPr id="42" name="dft_518"/>
          <p:cNvSpPr txBox="1"/>
          <p:nvPr/>
        </p:nvSpPr>
        <p:spPr>
          <a:xfrm>
            <a:off x="6903720" y="3474720"/>
            <a:ext cx="1691640" cy="365760"/>
          </a:xfrm>
          <a:prstGeom prst="rect">
            <a:avLst/>
          </a:prstGeom>
          <a:noFill/>
          <a:ln/>
        </p:spPr>
        <p:txBody>
          <a:bodyPr wrap="square" lIns="0" tIns="0" rIns="0" bIns="0" rtlCol="0" anchor="ctr"/>
          <a:lstStyle/>
          <a:p>
            <a:pPr marL="0" indent="0">
              <a:buNone/>
            </a:pPr>
            <a:r>
              <a:rPr lang="en-US" sz="1600" b="1" dirty="0">
                <a:solidFill>
                  <a:schemeClr val="accent1"/>
                </a:solidFill>
                <a:latin typeface="Arial" pitchFamily="34" charset="0"/>
                <a:ea typeface="Arial" pitchFamily="34" charset="-122"/>
                <a:cs typeface="Arial" pitchFamily="34" charset="-120"/>
              </a:rPr>
              <a:t>RE-ASSESS</a:t>
            </a:r>
            <a:endParaRPr lang="en-US" sz="1600" dirty="0"/>
          </a:p>
        </p:txBody>
      </p:sp>
      <p:sp>
        <p:nvSpPr>
          <p:cNvPr id="43" name="dfd_519"/>
          <p:cNvSpPr txBox="1"/>
          <p:nvPr/>
        </p:nvSpPr>
        <p:spPr>
          <a:xfrm>
            <a:off x="6903720" y="3840480"/>
            <a:ext cx="1691640" cy="502920"/>
          </a:xfrm>
          <a:prstGeom prst="rect">
            <a:avLst/>
          </a:prstGeom>
          <a:noFill/>
          <a:ln/>
        </p:spPr>
        <p:txBody>
          <a:bodyPr wrap="square" lIns="0" tIns="0" rIns="0" bIns="0" rtlCol="0" anchor="t"/>
          <a:lstStyle/>
          <a:p>
            <a:pPr marL="0" indent="0">
              <a:buNone/>
            </a:pPr>
            <a:r>
              <a:rPr lang="en-US" sz="1300" dirty="0">
                <a:solidFill>
                  <a:schemeClr val="bg1"/>
                </a:solidFill>
              </a:rPr>
              <a:t>Reassess the threat</a:t>
            </a:r>
            <a:endParaRPr lang="en-US" sz="1300" dirty="0"/>
          </a:p>
        </p:txBody>
      </p:sp>
      <p:sp>
        <p:nvSpPr>
          <p:cNvPr id="3"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Type III: Broken Part</a:t>
            </a:r>
            <a:endParaRPr lang="en-US" sz="2800" dirty="0"/>
          </a:p>
        </p:txBody>
      </p:sp>
      <p:sp>
        <p:nvSpPr>
          <p:cNvPr id="4" name="bullets_520"/>
          <p:cNvSpPr txBox="1"/>
          <p:nvPr/>
        </p:nvSpPr>
        <p:spPr>
          <a:xfrm>
            <a:off x="457200" y="1143000"/>
            <a:ext cx="4937760" cy="2743200"/>
          </a:xfrm>
          <a:prstGeom prst="rect">
            <a:avLst/>
          </a:prstGeom>
          <a:noFill/>
          <a:ln/>
        </p:spPr>
        <p:txBody>
          <a:bodyPr wrap="square" lIns="0" tIns="0" rIns="0" bIns="0" rtlCol="0" anchor="t"/>
          <a:lstStyle/>
          <a:p>
            <a:pPr marL="203200" indent="-203200">
              <a:spcAft>
                <a:spcPts val="800"/>
              </a:spcAft>
              <a:buSzPct val="100000"/>
              <a:buChar char="•"/>
            </a:pPr>
            <a:r>
              <a:rPr lang="en-US" sz="1500" dirty="0">
                <a:solidFill>
                  <a:schemeClr val="tx1"/>
                </a:solidFill>
              </a:rPr>
              <a:t>Typified by a broken part that stops the rifle from operating</a:t>
            </a:r>
            <a:endParaRPr lang="en-US" sz="1500" dirty="0"/>
          </a:p>
          <a:p>
            <a:pPr marL="203200" indent="-203200">
              <a:spcAft>
                <a:spcPts val="800"/>
              </a:spcAft>
              <a:buSzPct val="100000"/>
              <a:buChar char="•"/>
            </a:pPr>
            <a:r>
              <a:rPr lang="en-US" sz="1500" dirty="0">
                <a:solidFill>
                  <a:schemeClr val="tx1"/>
                </a:solidFill>
              </a:rPr>
              <a:t>Broken firing pin or extractor, or a case jammed in the chamber</a:t>
            </a:r>
            <a:endParaRPr lang="en-US" sz="1500" dirty="0"/>
          </a:p>
          <a:p>
            <a:pPr marL="203200" indent="-203200">
              <a:spcAft>
                <a:spcPts val="800"/>
              </a:spcAft>
              <a:buSzPct val="100000"/>
              <a:buChar char="•"/>
            </a:pPr>
            <a:r>
              <a:rPr lang="en-US" sz="1500" dirty="0">
                <a:solidFill>
                  <a:schemeClr val="tx1"/>
                </a:solidFill>
              </a:rPr>
              <a:t>Immediately transition to the service pistol and deal with the threat</a:t>
            </a:r>
            <a:endParaRPr lang="en-US" sz="1500" dirty="0"/>
          </a:p>
          <a:p>
            <a:pPr marL="203200" indent="-203200">
              <a:spcAft>
                <a:spcPts val="800"/>
              </a:spcAft>
              <a:buSzPct val="100000"/>
              <a:buChar char="•"/>
            </a:pPr>
            <a:r>
              <a:rPr lang="en-US" sz="1500" dirty="0">
                <a:solidFill>
                  <a:schemeClr val="tx1"/>
                </a:solidFill>
              </a:rPr>
              <a:t>Reassess your ability to engage in the current tactical situation</a:t>
            </a:r>
            <a:endParaRPr lang="en-US" sz="1500" dirty="0"/>
          </a:p>
          <a:p>
            <a:pPr marL="203200" indent="-203200">
              <a:spcAft>
                <a:spcPts val="800"/>
              </a:spcAft>
              <a:buSzPct val="100000"/>
              <a:buChar char="•"/>
            </a:pPr>
            <a:r>
              <a:rPr lang="en-US" sz="1500" dirty="0">
                <a:solidFill>
                  <a:schemeClr val="tx1"/>
                </a:solidFill>
              </a:rPr>
              <a:t>A strategic withdrawal may be the best course of action</a:t>
            </a:r>
            <a:endParaRPr lang="en-US" sz="1500" dirty="0"/>
          </a:p>
        </p:txBody>
      </p:sp>
      <p:sp>
        <p:nvSpPr>
          <p:cNvPr id="5" name="callout_521"/>
          <p:cNvSpPr/>
          <p:nvPr/>
        </p:nvSpPr>
        <p:spPr>
          <a:xfrm>
            <a:off x="5669280" y="1188720"/>
            <a:ext cx="3017520" cy="3291840"/>
          </a:xfrm>
          <a:prstGeom prst="rect">
            <a:avLst/>
          </a:prstGeom>
          <a:solidFill>
            <a:schemeClr val="accent4"/>
          </a:solidFill>
          <a:ln w="12700">
            <a:solidFill>
              <a:schemeClr val="accent4"/>
            </a:solidFill>
            <a:prstDash val="solid"/>
          </a:ln>
        </p:spPr>
        <p:txBody>
          <a:bodyPr/>
          <a:lstStyle/>
          <a:p>
            <a:endParaRPr lang="en-US"/>
          </a:p>
        </p:txBody>
      </p:sp>
      <p:sp>
        <p:nvSpPr>
          <p:cNvPr id="6" name="callouttxt_522"/>
          <p:cNvSpPr txBox="1"/>
          <p:nvPr/>
        </p:nvSpPr>
        <p:spPr>
          <a:xfrm>
            <a:off x="5897880" y="1188720"/>
            <a:ext cx="2560320" cy="3291840"/>
          </a:xfrm>
          <a:prstGeom prst="rect">
            <a:avLst/>
          </a:prstGeom>
          <a:noFill/>
          <a:ln/>
        </p:spPr>
        <p:txBody>
          <a:bodyPr wrap="square" lIns="0" tIns="0" rIns="0" bIns="0" rtlCol="0" anchor="ctr"/>
          <a:lstStyle/>
          <a:p>
            <a:pPr marL="0" indent="0">
              <a:buNone/>
            </a:pPr>
            <a:r>
              <a:rPr lang="en-US" sz="1800" b="1" dirty="0">
                <a:solidFill>
                  <a:schemeClr val="bg1"/>
                </a:solidFill>
              </a:rPr>
              <a:t>Remember: anytime a malfunction cannot be immediately cleared, transition to the handgun.</a:t>
            </a:r>
            <a:endParaRPr lang="en-US" sz="18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Slings</a:t>
            </a:r>
            <a:endParaRPr lang="en-US" sz="2800" dirty="0"/>
          </a:p>
        </p:txBody>
      </p:sp>
      <p:sp>
        <p:nvSpPr>
          <p:cNvPr id="4" name="card_523"/>
          <p:cNvSpPr/>
          <p:nvPr/>
        </p:nvSpPr>
        <p:spPr>
          <a:xfrm>
            <a:off x="45720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5" name="cardtitle_524"/>
          <p:cNvSpPr txBox="1"/>
          <p:nvPr/>
        </p:nvSpPr>
        <p:spPr>
          <a:xfrm>
            <a:off x="640080" y="1307592"/>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Single Point</a:t>
            </a:r>
            <a:endParaRPr lang="en-US" sz="1500" dirty="0"/>
          </a:p>
        </p:txBody>
      </p:sp>
      <p:sp>
        <p:nvSpPr>
          <p:cNvPr id="6" name="cardbody_525"/>
          <p:cNvSpPr txBox="1"/>
          <p:nvPr/>
        </p:nvSpPr>
        <p:spPr>
          <a:xfrm>
            <a:off x="640080" y="1691640"/>
            <a:ext cx="2286000" cy="2743200"/>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Attaches near the grip or back of the receiver</a:t>
            </a:r>
            <a:endParaRPr lang="en-US" sz="1300" dirty="0"/>
          </a:p>
          <a:p>
            <a:pPr marL="152400" indent="-152400">
              <a:spcAft>
                <a:spcPts val="600"/>
              </a:spcAft>
              <a:buSzPct val="100000"/>
              <a:buChar char="•"/>
            </a:pPr>
            <a:r>
              <a:rPr lang="en-US" sz="1300" dirty="0">
                <a:solidFill>
                  <a:schemeClr val="tx1"/>
                </a:solidFill>
              </a:rPr>
              <a:t>Carried low, easily slung to the rear</a:t>
            </a:r>
            <a:endParaRPr lang="en-US" sz="1300" dirty="0"/>
          </a:p>
          <a:p>
            <a:pPr marL="152400" indent="-152400">
              <a:spcAft>
                <a:spcPts val="600"/>
              </a:spcAft>
              <a:buSzPct val="100000"/>
              <a:buChar char="•"/>
            </a:pPr>
            <a:r>
              <a:rPr lang="en-US" sz="1300" dirty="0">
                <a:solidFill>
                  <a:schemeClr val="tx1"/>
                </a:solidFill>
              </a:rPr>
              <a:t>Muzzle hangs down and can pick up debris</a:t>
            </a:r>
            <a:endParaRPr lang="en-US" sz="1300" dirty="0"/>
          </a:p>
          <a:p>
            <a:pPr marL="152400" indent="-152400">
              <a:spcAft>
                <a:spcPts val="600"/>
              </a:spcAft>
              <a:buSzPct val="100000"/>
              <a:buChar char="•"/>
            </a:pPr>
            <a:r>
              <a:rPr lang="en-US" sz="1300" dirty="0">
                <a:solidFill>
                  <a:schemeClr val="tx1"/>
                </a:solidFill>
              </a:rPr>
              <a:t>Shifts around and may damage sights or optics</a:t>
            </a:r>
            <a:endParaRPr lang="en-US" sz="1300" dirty="0"/>
          </a:p>
        </p:txBody>
      </p:sp>
      <p:sp>
        <p:nvSpPr>
          <p:cNvPr id="7" name="card_526"/>
          <p:cNvSpPr/>
          <p:nvPr/>
        </p:nvSpPr>
        <p:spPr>
          <a:xfrm>
            <a:off x="324612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8" name="cardtitle_527"/>
          <p:cNvSpPr txBox="1"/>
          <p:nvPr/>
        </p:nvSpPr>
        <p:spPr>
          <a:xfrm>
            <a:off x="3429000" y="1307592"/>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Two and Three Point</a:t>
            </a:r>
            <a:endParaRPr lang="en-US" sz="1500" dirty="0"/>
          </a:p>
        </p:txBody>
      </p:sp>
      <p:sp>
        <p:nvSpPr>
          <p:cNvPr id="9" name="cardbody_528"/>
          <p:cNvSpPr txBox="1"/>
          <p:nvPr/>
        </p:nvSpPr>
        <p:spPr>
          <a:xfrm>
            <a:off x="3429000" y="1691640"/>
            <a:ext cx="2286000" cy="2743200"/>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Rifle carried in front of the body</a:t>
            </a:r>
            <a:endParaRPr lang="en-US" sz="1300" dirty="0"/>
          </a:p>
          <a:p>
            <a:pPr marL="152400" indent="-152400">
              <a:spcAft>
                <a:spcPts val="600"/>
              </a:spcAft>
              <a:buSzPct val="100000"/>
              <a:buChar char="•"/>
            </a:pPr>
            <a:r>
              <a:rPr lang="en-US" sz="1300" dirty="0">
                <a:solidFill>
                  <a:schemeClr val="tx1"/>
                </a:solidFill>
              </a:rPr>
              <a:t>Rests muzzle down when released</a:t>
            </a:r>
            <a:endParaRPr lang="en-US" sz="1300" dirty="0"/>
          </a:p>
          <a:p>
            <a:pPr marL="152400" indent="-152400">
              <a:spcAft>
                <a:spcPts val="600"/>
              </a:spcAft>
              <a:buSzPct val="100000"/>
              <a:buChar char="•"/>
            </a:pPr>
            <a:r>
              <a:rPr lang="en-US" sz="1300" dirty="0">
                <a:solidFill>
                  <a:schemeClr val="tx1"/>
                </a:solidFill>
              </a:rPr>
              <a:t>More complex and needs training time</a:t>
            </a:r>
            <a:endParaRPr lang="en-US" sz="1300" dirty="0"/>
          </a:p>
          <a:p>
            <a:pPr marL="152400" indent="-152400">
              <a:spcAft>
                <a:spcPts val="600"/>
              </a:spcAft>
              <a:buSzPct val="100000"/>
              <a:buChar char="•"/>
            </a:pPr>
            <a:r>
              <a:rPr lang="en-US" sz="1300" dirty="0">
                <a:solidFill>
                  <a:schemeClr val="tx1"/>
                </a:solidFill>
              </a:rPr>
              <a:t>Fine motor skills fade under stress</a:t>
            </a:r>
            <a:endParaRPr lang="en-US" sz="1300" dirty="0"/>
          </a:p>
        </p:txBody>
      </p:sp>
      <p:sp>
        <p:nvSpPr>
          <p:cNvPr id="10" name="card_529"/>
          <p:cNvSpPr/>
          <p:nvPr/>
        </p:nvSpPr>
        <p:spPr>
          <a:xfrm>
            <a:off x="6035040" y="1143000"/>
            <a:ext cx="2651760" cy="3429000"/>
          </a:xfrm>
          <a:prstGeom prst="rect">
            <a:avLst/>
          </a:prstGeom>
          <a:solidFill>
            <a:schemeClr val="tx2"/>
          </a:solidFill>
          <a:ln w="12700">
            <a:solidFill>
              <a:schemeClr val="tx2"/>
            </a:solidFill>
            <a:prstDash val="solid"/>
          </a:ln>
        </p:spPr>
        <p:txBody>
          <a:bodyPr/>
          <a:lstStyle/>
          <a:p>
            <a:endParaRPr lang="en-US"/>
          </a:p>
        </p:txBody>
      </p:sp>
      <p:sp>
        <p:nvSpPr>
          <p:cNvPr id="11" name="cardtitle_530"/>
          <p:cNvSpPr txBox="1"/>
          <p:nvPr/>
        </p:nvSpPr>
        <p:spPr>
          <a:xfrm>
            <a:off x="6217920" y="1307592"/>
            <a:ext cx="2286000" cy="347472"/>
          </a:xfrm>
          <a:prstGeom prst="rect">
            <a:avLst/>
          </a:prstGeom>
          <a:noFill/>
          <a:ln/>
        </p:spPr>
        <p:txBody>
          <a:bodyPr wrap="square" lIns="0" tIns="0" rIns="0" bIns="0" rtlCol="0" anchor="t"/>
          <a:lstStyle/>
          <a:p>
            <a:pPr marL="0" indent="0">
              <a:buNone/>
            </a:pPr>
            <a:r>
              <a:rPr lang="en-US" sz="1500" b="1" dirty="0">
                <a:solidFill>
                  <a:schemeClr val="bg1"/>
                </a:solidFill>
                <a:latin typeface="Arial" pitchFamily="34" charset="0"/>
                <a:ea typeface="Arial" pitchFamily="34" charset="-122"/>
                <a:cs typeface="Arial" pitchFamily="34" charset="-120"/>
              </a:rPr>
              <a:t>Recommended</a:t>
            </a:r>
            <a:endParaRPr lang="en-US" sz="1500" dirty="0"/>
          </a:p>
        </p:txBody>
      </p:sp>
      <p:sp>
        <p:nvSpPr>
          <p:cNvPr id="12" name="cardbody_531"/>
          <p:cNvSpPr txBox="1"/>
          <p:nvPr/>
        </p:nvSpPr>
        <p:spPr>
          <a:xfrm>
            <a:off x="6217920" y="1691640"/>
            <a:ext cx="2286000" cy="2743200"/>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accent6"/>
                </a:solidFill>
              </a:rPr>
              <a:t>Simple two point jiffy or hasty sling for rifles shared by many officers</a:t>
            </a:r>
            <a:endParaRPr lang="en-US" sz="1300" dirty="0"/>
          </a:p>
          <a:p>
            <a:pPr marL="152400" indent="-152400">
              <a:spcAft>
                <a:spcPts val="600"/>
              </a:spcAft>
              <a:buSzPct val="100000"/>
              <a:buChar char="•"/>
            </a:pPr>
            <a:r>
              <a:rPr lang="en-US" sz="1300" dirty="0">
                <a:solidFill>
                  <a:schemeClr val="accent6"/>
                </a:solidFill>
              </a:rPr>
              <a:t>Rifle goes over the shoulder opposite the holster</a:t>
            </a:r>
            <a:endParaRPr lang="en-US" sz="1300" dirty="0"/>
          </a:p>
          <a:p>
            <a:pPr marL="152400" indent="-152400">
              <a:spcAft>
                <a:spcPts val="600"/>
              </a:spcAft>
              <a:buSzPct val="100000"/>
              <a:buChar char="•"/>
            </a:pPr>
            <a:r>
              <a:rPr lang="en-US" sz="1300" dirty="0">
                <a:solidFill>
                  <a:schemeClr val="accent6"/>
                </a:solidFill>
              </a:rPr>
              <a:t>Rests muzzle down, honoring the Cardinal Rules</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Magazines, Illumination and Optics</a:t>
            </a:r>
            <a:endParaRPr lang="en-US" sz="2800" dirty="0"/>
          </a:p>
        </p:txBody>
      </p:sp>
      <p:sp>
        <p:nvSpPr>
          <p:cNvPr id="4" name="card_532"/>
          <p:cNvSpPr/>
          <p:nvPr/>
        </p:nvSpPr>
        <p:spPr>
          <a:xfrm>
            <a:off x="45720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5" name="iconbg_533"/>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534"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535"/>
          <p:cNvSpPr txBox="1"/>
          <p:nvPr/>
        </p:nvSpPr>
        <p:spPr>
          <a:xfrm>
            <a:off x="640080"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Extra Magazines</a:t>
            </a:r>
            <a:endParaRPr lang="en-US" sz="1500" dirty="0"/>
          </a:p>
        </p:txBody>
      </p:sp>
      <p:sp>
        <p:nvSpPr>
          <p:cNvPr id="8" name="cardbody_536"/>
          <p:cNvSpPr txBox="1"/>
          <p:nvPr/>
        </p:nvSpPr>
        <p:spPr>
          <a:xfrm>
            <a:off x="640080" y="2276856"/>
            <a:ext cx="2286000" cy="2157984"/>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Highly recommended, as with the pistol</a:t>
            </a:r>
            <a:endParaRPr lang="en-US" sz="1300" dirty="0"/>
          </a:p>
          <a:p>
            <a:pPr marL="152400" indent="-152400">
              <a:spcAft>
                <a:spcPts val="600"/>
              </a:spcAft>
              <a:buSzPct val="100000"/>
              <a:buChar char="•"/>
            </a:pPr>
            <a:r>
              <a:rPr lang="en-US" sz="1300" dirty="0">
                <a:solidFill>
                  <a:schemeClr val="tx1"/>
                </a:solidFill>
              </a:rPr>
              <a:t>Load carrier vest (not ballistic)</a:t>
            </a:r>
            <a:endParaRPr lang="en-US" sz="1300" dirty="0"/>
          </a:p>
          <a:p>
            <a:pPr marL="152400" indent="-152400">
              <a:spcAft>
                <a:spcPts val="600"/>
              </a:spcAft>
              <a:buSzPct val="100000"/>
              <a:buChar char="•"/>
            </a:pPr>
            <a:r>
              <a:rPr lang="en-US" sz="1300" dirty="0">
                <a:solidFill>
                  <a:schemeClr val="tx1"/>
                </a:solidFill>
              </a:rPr>
              <a:t>Tactical vest pouches</a:t>
            </a:r>
            <a:endParaRPr lang="en-US" sz="1300" dirty="0"/>
          </a:p>
          <a:p>
            <a:pPr marL="152400" indent="-152400">
              <a:spcAft>
                <a:spcPts val="600"/>
              </a:spcAft>
              <a:buSzPct val="100000"/>
              <a:buChar char="•"/>
            </a:pPr>
            <a:r>
              <a:rPr lang="en-US" sz="1300" dirty="0">
                <a:solidFill>
                  <a:schemeClr val="tx1"/>
                </a:solidFill>
              </a:rPr>
              <a:t>Duty belt pouch for one 20 round magazine</a:t>
            </a:r>
            <a:endParaRPr lang="en-US" sz="1300" dirty="0"/>
          </a:p>
          <a:p>
            <a:pPr marL="152400" indent="-152400">
              <a:spcAft>
                <a:spcPts val="600"/>
              </a:spcAft>
              <a:buSzPct val="100000"/>
              <a:buChar char="•"/>
            </a:pPr>
            <a:r>
              <a:rPr lang="en-US" sz="1300" dirty="0">
                <a:solidFill>
                  <a:schemeClr val="tx1"/>
                </a:solidFill>
              </a:rPr>
              <a:t>Stock pouch, rarely seen</a:t>
            </a:r>
            <a:endParaRPr lang="en-US" sz="1300" dirty="0"/>
          </a:p>
        </p:txBody>
      </p:sp>
      <p:sp>
        <p:nvSpPr>
          <p:cNvPr id="9" name="card_537"/>
          <p:cNvSpPr/>
          <p:nvPr/>
        </p:nvSpPr>
        <p:spPr>
          <a:xfrm>
            <a:off x="324612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10" name="iconbg_538"/>
          <p:cNvSpPr/>
          <p:nvPr/>
        </p:nvSpPr>
        <p:spPr>
          <a:xfrm>
            <a:off x="342900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1" name="icon_539" descr="preencoded.png"/>
          <p:cNvPicPr>
            <a:picLocks noChangeAspect="1"/>
          </p:cNvPicPr>
          <p:nvPr/>
        </p:nvPicPr>
        <p:blipFill>
          <a:blip r:embed="rId4"/>
          <a:stretch>
            <a:fillRect/>
          </a:stretch>
        </p:blipFill>
        <p:spPr>
          <a:xfrm>
            <a:off x="3538728" y="1435608"/>
            <a:ext cx="237744" cy="237744"/>
          </a:xfrm>
          <a:prstGeom prst="rect">
            <a:avLst/>
          </a:prstGeom>
        </p:spPr>
      </p:pic>
      <p:sp>
        <p:nvSpPr>
          <p:cNvPr id="12" name="cardtitle_540"/>
          <p:cNvSpPr txBox="1"/>
          <p:nvPr/>
        </p:nvSpPr>
        <p:spPr>
          <a:xfrm>
            <a:off x="3429000"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Illumination</a:t>
            </a:r>
            <a:endParaRPr lang="en-US" sz="1500" dirty="0"/>
          </a:p>
        </p:txBody>
      </p:sp>
      <p:sp>
        <p:nvSpPr>
          <p:cNvPr id="13" name="cardbody_541"/>
          <p:cNvSpPr txBox="1"/>
          <p:nvPr/>
        </p:nvSpPr>
        <p:spPr>
          <a:xfrm>
            <a:off x="3429000" y="2276856"/>
            <a:ext cx="22860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Weapon mounted light is valuable on a two handed tool</a:t>
            </a:r>
            <a:endParaRPr lang="en-US" sz="1400" dirty="0"/>
          </a:p>
          <a:p>
            <a:pPr marL="152400" indent="-152400">
              <a:spcAft>
                <a:spcPts val="600"/>
              </a:spcAft>
              <a:buSzPct val="100000"/>
              <a:buChar char="•"/>
            </a:pPr>
            <a:r>
              <a:rPr lang="en-US" sz="1400" dirty="0">
                <a:solidFill>
                  <a:schemeClr val="tx1"/>
                </a:solidFill>
              </a:rPr>
              <a:t>Usually mounted on the M1913 Picatinny rail</a:t>
            </a:r>
            <a:endParaRPr lang="en-US" sz="1400" dirty="0"/>
          </a:p>
          <a:p>
            <a:pPr marL="152400" indent="-152400">
              <a:spcAft>
                <a:spcPts val="600"/>
              </a:spcAft>
              <a:buSzPct val="100000"/>
              <a:buChar char="•"/>
            </a:pPr>
            <a:r>
              <a:rPr lang="en-US" sz="1400" dirty="0">
                <a:solidFill>
                  <a:schemeClr val="tx1"/>
                </a:solidFill>
              </a:rPr>
              <a:t>Position the switch so it is easy to use</a:t>
            </a:r>
            <a:endParaRPr lang="en-US" sz="1400" dirty="0"/>
          </a:p>
        </p:txBody>
      </p:sp>
      <p:sp>
        <p:nvSpPr>
          <p:cNvPr id="14" name="card_542"/>
          <p:cNvSpPr/>
          <p:nvPr/>
        </p:nvSpPr>
        <p:spPr>
          <a:xfrm>
            <a:off x="6035040" y="1143000"/>
            <a:ext cx="2651760" cy="3429000"/>
          </a:xfrm>
          <a:prstGeom prst="rect">
            <a:avLst/>
          </a:prstGeom>
          <a:solidFill>
            <a:schemeClr val="bg2"/>
          </a:solidFill>
          <a:ln w="12700">
            <a:solidFill>
              <a:schemeClr val="bg2"/>
            </a:solidFill>
            <a:prstDash val="solid"/>
          </a:ln>
        </p:spPr>
        <p:txBody>
          <a:bodyPr/>
          <a:lstStyle/>
          <a:p>
            <a:endParaRPr lang="en-US"/>
          </a:p>
        </p:txBody>
      </p:sp>
      <p:sp>
        <p:nvSpPr>
          <p:cNvPr id="15" name="iconbg_543"/>
          <p:cNvSpPr/>
          <p:nvPr/>
        </p:nvSpPr>
        <p:spPr>
          <a:xfrm>
            <a:off x="621792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6" name="icon_544" descr="preencoded.png"/>
          <p:cNvPicPr>
            <a:picLocks noChangeAspect="1"/>
          </p:cNvPicPr>
          <p:nvPr/>
        </p:nvPicPr>
        <p:blipFill>
          <a:blip r:embed="rId5"/>
          <a:stretch>
            <a:fillRect/>
          </a:stretch>
        </p:blipFill>
        <p:spPr>
          <a:xfrm>
            <a:off x="6327648" y="1435608"/>
            <a:ext cx="237744" cy="237744"/>
          </a:xfrm>
          <a:prstGeom prst="rect">
            <a:avLst/>
          </a:prstGeom>
        </p:spPr>
      </p:pic>
      <p:sp>
        <p:nvSpPr>
          <p:cNvPr id="17" name="cardtitle_545"/>
          <p:cNvSpPr txBox="1"/>
          <p:nvPr/>
        </p:nvSpPr>
        <p:spPr>
          <a:xfrm>
            <a:off x="6217920"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Optics</a:t>
            </a:r>
            <a:endParaRPr lang="en-US" sz="1500" dirty="0"/>
          </a:p>
        </p:txBody>
      </p:sp>
      <p:sp>
        <p:nvSpPr>
          <p:cNvPr id="18" name="cardbody_546"/>
          <p:cNvSpPr txBox="1"/>
          <p:nvPr/>
        </p:nvSpPr>
        <p:spPr>
          <a:xfrm>
            <a:off x="6217920" y="2276856"/>
            <a:ext cx="2286000" cy="2157984"/>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Too many to list</a:t>
            </a:r>
            <a:endParaRPr lang="en-US" sz="1400" dirty="0"/>
          </a:p>
          <a:p>
            <a:pPr marL="152400" indent="-152400">
              <a:spcAft>
                <a:spcPts val="600"/>
              </a:spcAft>
              <a:buSzPct val="100000"/>
              <a:buChar char="•"/>
            </a:pPr>
            <a:r>
              <a:rPr lang="en-US" sz="1400" dirty="0">
                <a:solidFill>
                  <a:schemeClr val="tx1"/>
                </a:solidFill>
              </a:rPr>
              <a:t>Department policy decides which is best for your rifle</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lIns="0" tIns="0" rIns="0" bIns="0" rtlCol="0" anchor="b"/>
          <a:lstStyle/>
          <a:p>
            <a:pPr marL="0" indent="0" algn="l">
              <a:buNone/>
            </a:pPr>
            <a:r>
              <a:rPr lang="en-US" sz="1600" b="1" dirty="0">
                <a:solidFill>
                  <a:schemeClr val="accent1"/>
                </a:solidFill>
                <a:latin typeface="Arial" pitchFamily="34" charset="0"/>
                <a:ea typeface="Arial" pitchFamily="34" charset="-122"/>
                <a:cs typeface="Arial" pitchFamily="34" charset="-120"/>
              </a:rPr>
              <a:t>SESSION 3 OF 3</a:t>
            </a: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lIns="0" tIns="0" rIns="0" bIns="0" rtlCol="0" anchor="t"/>
          <a:lstStyle/>
          <a:p>
            <a:pPr marL="0" indent="0" algn="l">
              <a:buNone/>
            </a:pPr>
            <a:r>
              <a:rPr lang="en-US" sz="3600" b="1" dirty="0">
                <a:solidFill>
                  <a:schemeClr val="bg1"/>
                </a:solidFill>
                <a:latin typeface="Arial" pitchFamily="34" charset="0"/>
                <a:ea typeface="Arial" pitchFamily="34" charset="-122"/>
                <a:cs typeface="Arial" pitchFamily="34" charset="-120"/>
              </a:rPr>
              <a:t>Practical</a:t>
            </a:r>
            <a:endParaRPr lang="en-US" sz="3600" dirty="0"/>
          </a:p>
        </p:txBody>
      </p:sp>
      <p:sp>
        <p:nvSpPr>
          <p:cNvPr id="4" name="Text 0"/>
          <p:cNvSpPr>
            <a:spLocks noGrp="1"/>
          </p:cNvSpPr>
          <p:nvPr>
            <p:ph type="body" idx="102" hasCustomPrompt="1"/>
          </p:nvPr>
        </p:nvSpPr>
        <p:spPr>
          <a:xfrm>
            <a:off x="548640" y="2971800"/>
            <a:ext cx="6400800" cy="914400"/>
          </a:xfrm>
          <a:prstGeom prst="rect">
            <a:avLst/>
          </a:prstGeom>
          <a:noFill/>
          <a:ln/>
        </p:spPr>
        <p:txBody>
          <a:bodyPr wrap="square" lIns="0" tIns="0" rIns="0" bIns="0" rtlCol="0" anchor="t"/>
          <a:lstStyle/>
          <a:p>
            <a:pPr marL="0" indent="0" algn="l">
              <a:buNone/>
            </a:pPr>
            <a:r>
              <a:rPr lang="en-US" sz="1600" dirty="0">
                <a:solidFill>
                  <a:schemeClr val="accent6"/>
                </a:solidFill>
                <a:latin typeface="Calibri" pitchFamily="34" charset="0"/>
                <a:ea typeface="Calibri" pitchFamily="34" charset="-122"/>
                <a:cs typeface="Calibri" pitchFamily="34" charset="-120"/>
              </a:rPr>
              <a:t>Hands on work: small group dry fire stations, then live fire positions, movement and the MPTC qualification course.</a:t>
            </a:r>
            <a:endParaRPr lang="en-US" sz="1600" dirty="0"/>
          </a:p>
        </p:txBody>
      </p:sp>
      <p:sp>
        <p:nvSpPr>
          <p:cNvPr id="6" name="part_547"/>
          <p:cNvSpPr/>
          <p:nvPr/>
        </p:nvSpPr>
        <p:spPr>
          <a:xfrm>
            <a:off x="5486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7" name="partt_548"/>
          <p:cNvSpPr txBox="1"/>
          <p:nvPr/>
        </p:nvSpPr>
        <p:spPr>
          <a:xfrm>
            <a:off x="6858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1</a:t>
            </a:r>
            <a:endParaRPr lang="en-US" sz="1100" dirty="0"/>
          </a:p>
          <a:p>
            <a:pPr marL="0" indent="0">
              <a:buNone/>
            </a:pPr>
            <a:r>
              <a:rPr lang="en-US" sz="1300" b="1" dirty="0">
                <a:solidFill>
                  <a:schemeClr val="bg1"/>
                </a:solidFill>
              </a:rPr>
              <a:t>Dry Fire Stations</a:t>
            </a:r>
            <a:endParaRPr lang="en-US" sz="1100" dirty="0"/>
          </a:p>
        </p:txBody>
      </p:sp>
      <p:sp>
        <p:nvSpPr>
          <p:cNvPr id="8" name="part_549"/>
          <p:cNvSpPr/>
          <p:nvPr/>
        </p:nvSpPr>
        <p:spPr>
          <a:xfrm>
            <a:off x="26060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9" name="partt_550"/>
          <p:cNvSpPr txBox="1"/>
          <p:nvPr/>
        </p:nvSpPr>
        <p:spPr>
          <a:xfrm>
            <a:off x="27432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2</a:t>
            </a:r>
            <a:endParaRPr lang="en-US" sz="1100" dirty="0"/>
          </a:p>
          <a:p>
            <a:pPr marL="0" indent="0">
              <a:buNone/>
            </a:pPr>
            <a:r>
              <a:rPr lang="en-US" sz="1300" b="1" dirty="0">
                <a:solidFill>
                  <a:schemeClr val="bg1"/>
                </a:solidFill>
              </a:rPr>
              <a:t>Fundamentals and Positions</a:t>
            </a:r>
            <a:endParaRPr lang="en-US" sz="1100" dirty="0"/>
          </a:p>
        </p:txBody>
      </p:sp>
      <p:sp>
        <p:nvSpPr>
          <p:cNvPr id="10" name="part_551"/>
          <p:cNvSpPr/>
          <p:nvPr/>
        </p:nvSpPr>
        <p:spPr>
          <a:xfrm>
            <a:off x="46634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11" name="partt_552"/>
          <p:cNvSpPr txBox="1"/>
          <p:nvPr/>
        </p:nvSpPr>
        <p:spPr>
          <a:xfrm>
            <a:off x="48006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3</a:t>
            </a:r>
            <a:endParaRPr lang="en-US" sz="1100" dirty="0"/>
          </a:p>
          <a:p>
            <a:pPr marL="0" indent="0">
              <a:buNone/>
            </a:pPr>
            <a:r>
              <a:rPr lang="en-US" sz="1300" b="1" dirty="0">
                <a:solidFill>
                  <a:schemeClr val="bg1"/>
                </a:solidFill>
              </a:rPr>
              <a:t>Movement and Cover</a:t>
            </a:r>
            <a:endParaRPr lang="en-US" sz="1100" dirty="0"/>
          </a:p>
        </p:txBody>
      </p:sp>
      <p:sp>
        <p:nvSpPr>
          <p:cNvPr id="12" name="part_553"/>
          <p:cNvSpPr/>
          <p:nvPr/>
        </p:nvSpPr>
        <p:spPr>
          <a:xfrm>
            <a:off x="6720840" y="3931920"/>
            <a:ext cx="1874520" cy="777240"/>
          </a:xfrm>
          <a:prstGeom prst="rect">
            <a:avLst/>
          </a:prstGeom>
          <a:solidFill>
            <a:srgbClr val="2B3D58"/>
          </a:solidFill>
          <a:ln w="12700">
            <a:solidFill>
              <a:srgbClr val="2B3D58"/>
            </a:solidFill>
            <a:prstDash val="solid"/>
          </a:ln>
        </p:spPr>
        <p:txBody>
          <a:bodyPr/>
          <a:lstStyle/>
          <a:p>
            <a:endParaRPr lang="en-US"/>
          </a:p>
        </p:txBody>
      </p:sp>
      <p:sp>
        <p:nvSpPr>
          <p:cNvPr id="13" name="partt_554"/>
          <p:cNvSpPr txBox="1"/>
          <p:nvPr/>
        </p:nvSpPr>
        <p:spPr>
          <a:xfrm>
            <a:off x="6858000" y="3931920"/>
            <a:ext cx="1600200" cy="777240"/>
          </a:xfrm>
          <a:prstGeom prst="rect">
            <a:avLst/>
          </a:prstGeom>
          <a:noFill/>
          <a:ln/>
        </p:spPr>
        <p:txBody>
          <a:bodyPr wrap="square" lIns="0" tIns="0" rIns="0" bIns="0" rtlCol="0" anchor="ctr"/>
          <a:lstStyle/>
          <a:p>
            <a:pPr marL="0" indent="0">
              <a:buNone/>
            </a:pPr>
            <a:r>
              <a:rPr lang="en-US" sz="1100" b="1" dirty="0">
                <a:solidFill>
                  <a:schemeClr val="accent1"/>
                </a:solidFill>
              </a:rPr>
              <a:t>PART 4</a:t>
            </a:r>
            <a:endParaRPr lang="en-US" sz="1100" dirty="0"/>
          </a:p>
          <a:p>
            <a:pPr marL="0" indent="0">
              <a:buNone/>
            </a:pPr>
            <a:r>
              <a:rPr lang="en-US" sz="1300" b="1" dirty="0">
                <a:solidFill>
                  <a:schemeClr val="bg1"/>
                </a:solidFill>
              </a:rPr>
              <a:t>Qualification</a:t>
            </a:r>
            <a:endParaRPr lang="en-US" sz="11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lIns="0" tIns="0" rIns="0" bIns="0" rtlCol="0" anchor="b"/>
          <a:lstStyle/>
          <a:p>
            <a:pPr marL="0" indent="0" algn="l">
              <a:buNone/>
            </a:pPr>
            <a:r>
              <a:rPr lang="en-US" sz="1600" b="1" dirty="0">
                <a:solidFill>
                  <a:schemeClr val="accent1"/>
                </a:solidFill>
                <a:latin typeface="Arial" pitchFamily="34" charset="0"/>
                <a:ea typeface="Arial" pitchFamily="34" charset="-122"/>
                <a:cs typeface="Arial" pitchFamily="34" charset="-120"/>
              </a:rPr>
              <a:t>SESSION 3  |  DRY FIRE STATIONS</a:t>
            </a: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lIns="0" tIns="0" rIns="0" bIns="0" rtlCol="0" anchor="t"/>
          <a:lstStyle/>
          <a:p>
            <a:pPr marL="0" indent="0" algn="l">
              <a:buNone/>
            </a:pPr>
            <a:r>
              <a:rPr lang="en-US" sz="3600" b="1" dirty="0">
                <a:solidFill>
                  <a:schemeClr val="bg1"/>
                </a:solidFill>
                <a:latin typeface="Arial" pitchFamily="34" charset="0"/>
                <a:ea typeface="Arial" pitchFamily="34" charset="-122"/>
                <a:cs typeface="Arial" pitchFamily="34" charset="-120"/>
              </a:rPr>
              <a:t>Dry Fire and Manipulations</a:t>
            </a:r>
            <a:endParaRPr lang="en-US" sz="3600" dirty="0"/>
          </a:p>
        </p:txBody>
      </p:sp>
      <p:sp>
        <p:nvSpPr>
          <p:cNvPr id="4" name="Text 0"/>
          <p:cNvSpPr>
            <a:spLocks noGrp="1"/>
          </p:cNvSpPr>
          <p:nvPr>
            <p:ph type="body" idx="102" hasCustomPrompt="1"/>
          </p:nvPr>
        </p:nvSpPr>
        <p:spPr>
          <a:xfrm>
            <a:off x="548640" y="2971800"/>
            <a:ext cx="6400800" cy="914400"/>
          </a:xfrm>
          <a:prstGeom prst="rect">
            <a:avLst/>
          </a:prstGeom>
          <a:noFill/>
          <a:ln/>
        </p:spPr>
        <p:txBody>
          <a:bodyPr wrap="square" lIns="0" tIns="0" rIns="0" bIns="0" rtlCol="0" anchor="t"/>
          <a:lstStyle/>
          <a:p>
            <a:pPr marL="0" indent="0" algn="l">
              <a:buNone/>
            </a:pPr>
            <a:r>
              <a:rPr lang="en-US" sz="1600" dirty="0">
                <a:solidFill>
                  <a:schemeClr val="accent6"/>
                </a:solidFill>
                <a:latin typeface="Calibri" pitchFamily="34" charset="0"/>
                <a:ea typeface="Calibri" pitchFamily="34" charset="-122"/>
                <a:cs typeface="Calibri" pitchFamily="34" charset="-120"/>
              </a:rPr>
              <a:t>The class breaks into small groups at safe areas for dry fire drills. Every classroom safety protocol applies again, and every student performs a 3 point safety check before any dry drill.</a:t>
            </a:r>
            <a:endParaRPr lang="en-US" sz="1600" dirty="0"/>
          </a:p>
        </p:txBody>
      </p:sp>
      <p:sp>
        <p:nvSpPr>
          <p:cNvPr id="6" name="grp_555"/>
          <p:cNvSpPr/>
          <p:nvPr/>
        </p:nvSpPr>
        <p:spPr>
          <a:xfrm>
            <a:off x="548640" y="3977640"/>
            <a:ext cx="2560320" cy="731520"/>
          </a:xfrm>
          <a:prstGeom prst="rect">
            <a:avLst/>
          </a:prstGeom>
          <a:solidFill>
            <a:srgbClr val="2B3D58"/>
          </a:solidFill>
          <a:ln w="12700">
            <a:solidFill>
              <a:srgbClr val="2B3D58"/>
            </a:solidFill>
            <a:prstDash val="solid"/>
          </a:ln>
        </p:spPr>
        <p:txBody>
          <a:bodyPr/>
          <a:lstStyle/>
          <a:p>
            <a:endParaRPr lang="en-US"/>
          </a:p>
        </p:txBody>
      </p:sp>
      <p:sp>
        <p:nvSpPr>
          <p:cNvPr id="7" name="grpt_556"/>
          <p:cNvSpPr txBox="1"/>
          <p:nvPr/>
        </p:nvSpPr>
        <p:spPr>
          <a:xfrm>
            <a:off x="685800" y="3977640"/>
            <a:ext cx="2286000" cy="731520"/>
          </a:xfrm>
          <a:prstGeom prst="rect">
            <a:avLst/>
          </a:prstGeom>
          <a:noFill/>
          <a:ln/>
        </p:spPr>
        <p:txBody>
          <a:bodyPr wrap="square" lIns="0" tIns="0" rIns="0" bIns="0" rtlCol="0" anchor="ctr"/>
          <a:lstStyle/>
          <a:p>
            <a:pPr marL="0" indent="0">
              <a:buNone/>
            </a:pPr>
            <a:r>
              <a:rPr lang="en-US" sz="1200" b="1" dirty="0">
                <a:solidFill>
                  <a:schemeClr val="accent1"/>
                </a:solidFill>
              </a:rPr>
              <a:t>GROUP I</a:t>
            </a:r>
            <a:endParaRPr lang="en-US" sz="1200" dirty="0"/>
          </a:p>
          <a:p>
            <a:pPr marL="0" indent="0">
              <a:buNone/>
            </a:pPr>
            <a:r>
              <a:rPr lang="en-US" sz="1200" dirty="0">
                <a:solidFill>
                  <a:schemeClr val="bg1"/>
                </a:solidFill>
              </a:rPr>
              <a:t>Unloading and conditions of carry</a:t>
            </a:r>
            <a:endParaRPr lang="en-US" sz="1200" dirty="0"/>
          </a:p>
        </p:txBody>
      </p:sp>
      <p:sp>
        <p:nvSpPr>
          <p:cNvPr id="8" name="grp_557"/>
          <p:cNvSpPr/>
          <p:nvPr/>
        </p:nvSpPr>
        <p:spPr>
          <a:xfrm>
            <a:off x="3291840" y="3977640"/>
            <a:ext cx="2560320" cy="731520"/>
          </a:xfrm>
          <a:prstGeom prst="rect">
            <a:avLst/>
          </a:prstGeom>
          <a:solidFill>
            <a:srgbClr val="2B3D58"/>
          </a:solidFill>
          <a:ln w="12700">
            <a:solidFill>
              <a:srgbClr val="2B3D58"/>
            </a:solidFill>
            <a:prstDash val="solid"/>
          </a:ln>
        </p:spPr>
        <p:txBody>
          <a:bodyPr/>
          <a:lstStyle/>
          <a:p>
            <a:endParaRPr lang="en-US"/>
          </a:p>
        </p:txBody>
      </p:sp>
      <p:sp>
        <p:nvSpPr>
          <p:cNvPr id="9" name="grpt_558"/>
          <p:cNvSpPr txBox="1"/>
          <p:nvPr/>
        </p:nvSpPr>
        <p:spPr>
          <a:xfrm>
            <a:off x="3429000" y="3977640"/>
            <a:ext cx="2286000" cy="731520"/>
          </a:xfrm>
          <a:prstGeom prst="rect">
            <a:avLst/>
          </a:prstGeom>
          <a:noFill/>
          <a:ln/>
        </p:spPr>
        <p:txBody>
          <a:bodyPr wrap="square" lIns="0" tIns="0" rIns="0" bIns="0" rtlCol="0" anchor="ctr"/>
          <a:lstStyle/>
          <a:p>
            <a:pPr marL="0" indent="0">
              <a:buNone/>
            </a:pPr>
            <a:r>
              <a:rPr lang="en-US" sz="1200" b="1" dirty="0">
                <a:solidFill>
                  <a:schemeClr val="accent1"/>
                </a:solidFill>
              </a:rPr>
              <a:t>GROUP II</a:t>
            </a:r>
            <a:endParaRPr lang="en-US" sz="1200" dirty="0"/>
          </a:p>
          <a:p>
            <a:pPr marL="0" indent="0">
              <a:buNone/>
            </a:pPr>
            <a:r>
              <a:rPr lang="en-US" sz="1200" dirty="0">
                <a:solidFill>
                  <a:schemeClr val="bg1"/>
                </a:solidFill>
              </a:rPr>
              <a:t>Malfunction clearing, transitions and support side</a:t>
            </a:r>
            <a:endParaRPr lang="en-US" sz="1200" dirty="0"/>
          </a:p>
        </p:txBody>
      </p:sp>
      <p:sp>
        <p:nvSpPr>
          <p:cNvPr id="10" name="grp_559"/>
          <p:cNvSpPr/>
          <p:nvPr/>
        </p:nvSpPr>
        <p:spPr>
          <a:xfrm>
            <a:off x="6035040" y="3977640"/>
            <a:ext cx="2560320" cy="731520"/>
          </a:xfrm>
          <a:prstGeom prst="rect">
            <a:avLst/>
          </a:prstGeom>
          <a:solidFill>
            <a:srgbClr val="2B3D58"/>
          </a:solidFill>
          <a:ln w="12700">
            <a:solidFill>
              <a:srgbClr val="2B3D58"/>
            </a:solidFill>
            <a:prstDash val="solid"/>
          </a:ln>
        </p:spPr>
        <p:txBody>
          <a:bodyPr/>
          <a:lstStyle/>
          <a:p>
            <a:endParaRPr lang="en-US"/>
          </a:p>
        </p:txBody>
      </p:sp>
      <p:sp>
        <p:nvSpPr>
          <p:cNvPr id="11" name="grpt_560"/>
          <p:cNvSpPr txBox="1"/>
          <p:nvPr/>
        </p:nvSpPr>
        <p:spPr>
          <a:xfrm>
            <a:off x="6172200" y="3977640"/>
            <a:ext cx="2286000" cy="731520"/>
          </a:xfrm>
          <a:prstGeom prst="rect">
            <a:avLst/>
          </a:prstGeom>
          <a:noFill/>
          <a:ln/>
        </p:spPr>
        <p:txBody>
          <a:bodyPr wrap="square" lIns="0" tIns="0" rIns="0" bIns="0" rtlCol="0" anchor="ctr"/>
          <a:lstStyle/>
          <a:p>
            <a:pPr marL="0" indent="0">
              <a:buNone/>
            </a:pPr>
            <a:r>
              <a:rPr lang="en-US" sz="1200" b="1" dirty="0">
                <a:solidFill>
                  <a:schemeClr val="accent1"/>
                </a:solidFill>
              </a:rPr>
              <a:t>GROUP III</a:t>
            </a:r>
            <a:endParaRPr lang="en-US" sz="1200" dirty="0"/>
          </a:p>
          <a:p>
            <a:pPr marL="0" indent="0">
              <a:buNone/>
            </a:pPr>
            <a:r>
              <a:rPr lang="en-US" sz="1200" dirty="0">
                <a:solidFill>
                  <a:schemeClr val="bg1"/>
                </a:solidFill>
              </a:rPr>
              <a:t>Field stripping, cleaning and function check</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 Unloading with the 3 Point Check</a:t>
            </a:r>
            <a:endParaRPr lang="en-US" sz="2800" dirty="0"/>
          </a:p>
        </p:txBody>
      </p:sp>
      <p:sp>
        <p:nvSpPr>
          <p:cNvPr id="4" name="num_561"/>
          <p:cNvSpPr/>
          <p:nvPr/>
        </p:nvSpPr>
        <p:spPr>
          <a:xfrm>
            <a:off x="457200" y="112471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5" name="numtxt_562"/>
          <p:cNvSpPr txBox="1"/>
          <p:nvPr/>
        </p:nvSpPr>
        <p:spPr>
          <a:xfrm>
            <a:off x="457200" y="112471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6" name="u_563"/>
          <p:cNvSpPr txBox="1"/>
          <p:nvPr/>
        </p:nvSpPr>
        <p:spPr>
          <a:xfrm>
            <a:off x="960120" y="1051560"/>
            <a:ext cx="4572000" cy="493776"/>
          </a:xfrm>
          <a:prstGeom prst="rect">
            <a:avLst/>
          </a:prstGeom>
          <a:noFill/>
          <a:ln/>
        </p:spPr>
        <p:txBody>
          <a:bodyPr wrap="square" lIns="0" tIns="0" rIns="0" bIns="0" rtlCol="0" anchor="ctr"/>
          <a:lstStyle/>
          <a:p>
            <a:pPr marL="0" indent="0">
              <a:buNone/>
            </a:pPr>
            <a:r>
              <a:rPr lang="en-US" sz="1500" dirty="0">
                <a:solidFill>
                  <a:schemeClr val="tx1"/>
                </a:solidFill>
              </a:rPr>
              <a:t>Remove the magazine</a:t>
            </a:r>
            <a:endParaRPr lang="en-US" sz="1500" dirty="0"/>
          </a:p>
        </p:txBody>
      </p:sp>
      <p:sp>
        <p:nvSpPr>
          <p:cNvPr id="7" name="cue_564"/>
          <p:cNvSpPr txBox="1"/>
          <p:nvPr/>
        </p:nvSpPr>
        <p:spPr>
          <a:xfrm>
            <a:off x="5669280" y="1051560"/>
            <a:ext cx="3017520" cy="493776"/>
          </a:xfrm>
          <a:prstGeom prst="rect">
            <a:avLst/>
          </a:prstGeom>
          <a:noFill/>
          <a:ln/>
        </p:spPr>
        <p:txBody>
          <a:bodyPr wrap="square" lIns="0" tIns="0" rIns="0" bIns="0" rtlCol="0" anchor="ctr"/>
          <a:lstStyle/>
          <a:p>
            <a:pPr marL="0" indent="0">
              <a:buNone/>
            </a:pPr>
            <a:r>
              <a:rPr lang="en-US" sz="1400" b="1" i="1" dirty="0">
                <a:solidFill>
                  <a:schemeClr val="accent1"/>
                </a:solidFill>
              </a:rPr>
              <a:t>“Magazines Out”</a:t>
            </a:r>
            <a:endParaRPr lang="en-US" sz="1400" dirty="0"/>
          </a:p>
        </p:txBody>
      </p:sp>
      <p:sp>
        <p:nvSpPr>
          <p:cNvPr id="8" name="num_565"/>
          <p:cNvSpPr/>
          <p:nvPr/>
        </p:nvSpPr>
        <p:spPr>
          <a:xfrm>
            <a:off x="457200" y="161848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9" name="numtxt_566"/>
          <p:cNvSpPr txBox="1"/>
          <p:nvPr/>
        </p:nvSpPr>
        <p:spPr>
          <a:xfrm>
            <a:off x="457200" y="161848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0" name="u_567"/>
          <p:cNvSpPr txBox="1"/>
          <p:nvPr/>
        </p:nvSpPr>
        <p:spPr>
          <a:xfrm>
            <a:off x="960120" y="1545336"/>
            <a:ext cx="4572000" cy="493776"/>
          </a:xfrm>
          <a:prstGeom prst="rect">
            <a:avLst/>
          </a:prstGeom>
          <a:noFill/>
          <a:ln/>
        </p:spPr>
        <p:txBody>
          <a:bodyPr wrap="square" lIns="0" tIns="0" rIns="0" bIns="0" rtlCol="0" anchor="ctr"/>
          <a:lstStyle/>
          <a:p>
            <a:pPr marL="0" indent="0">
              <a:buNone/>
            </a:pPr>
            <a:r>
              <a:rPr lang="en-US" sz="1500" dirty="0">
                <a:solidFill>
                  <a:schemeClr val="tx1"/>
                </a:solidFill>
              </a:rPr>
              <a:t>Lock the bolt to the rear</a:t>
            </a:r>
            <a:endParaRPr lang="en-US" sz="1500" dirty="0"/>
          </a:p>
        </p:txBody>
      </p:sp>
      <p:sp>
        <p:nvSpPr>
          <p:cNvPr id="11" name="num_568"/>
          <p:cNvSpPr/>
          <p:nvPr/>
        </p:nvSpPr>
        <p:spPr>
          <a:xfrm>
            <a:off x="457200" y="21122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2" name="numtxt_569"/>
          <p:cNvSpPr txBox="1"/>
          <p:nvPr/>
        </p:nvSpPr>
        <p:spPr>
          <a:xfrm>
            <a:off x="457200" y="21122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3" name="u_570"/>
          <p:cNvSpPr txBox="1"/>
          <p:nvPr/>
        </p:nvSpPr>
        <p:spPr>
          <a:xfrm>
            <a:off x="960120" y="2039112"/>
            <a:ext cx="4572000" cy="493776"/>
          </a:xfrm>
          <a:prstGeom prst="rect">
            <a:avLst/>
          </a:prstGeom>
          <a:noFill/>
          <a:ln/>
        </p:spPr>
        <p:txBody>
          <a:bodyPr wrap="square" lIns="0" tIns="0" rIns="0" bIns="0" rtlCol="0" anchor="ctr"/>
          <a:lstStyle/>
          <a:p>
            <a:pPr marL="0" indent="0">
              <a:buNone/>
            </a:pPr>
            <a:r>
              <a:rPr lang="en-US" sz="1500" dirty="0">
                <a:solidFill>
                  <a:schemeClr val="tx1"/>
                </a:solidFill>
              </a:rPr>
              <a:t>3 point check: chamber, ejection port, magazine well</a:t>
            </a:r>
            <a:endParaRPr lang="en-US" sz="1500" dirty="0"/>
          </a:p>
        </p:txBody>
      </p:sp>
      <p:sp>
        <p:nvSpPr>
          <p:cNvPr id="14" name="cue_571"/>
          <p:cNvSpPr txBox="1"/>
          <p:nvPr/>
        </p:nvSpPr>
        <p:spPr>
          <a:xfrm>
            <a:off x="5669280" y="2039112"/>
            <a:ext cx="3017520" cy="493776"/>
          </a:xfrm>
          <a:prstGeom prst="rect">
            <a:avLst/>
          </a:prstGeom>
          <a:noFill/>
          <a:ln/>
        </p:spPr>
        <p:txBody>
          <a:bodyPr wrap="square" lIns="0" tIns="0" rIns="0" bIns="0" rtlCol="0" anchor="ctr"/>
          <a:lstStyle/>
          <a:p>
            <a:pPr marL="0" indent="0">
              <a:buNone/>
            </a:pPr>
            <a:r>
              <a:rPr lang="en-US" sz="1400" b="1" i="1" dirty="0">
                <a:solidFill>
                  <a:schemeClr val="accent1"/>
                </a:solidFill>
              </a:rPr>
              <a:t>“Look and Feel”</a:t>
            </a:r>
            <a:endParaRPr lang="en-US" sz="1400" dirty="0"/>
          </a:p>
        </p:txBody>
      </p:sp>
      <p:sp>
        <p:nvSpPr>
          <p:cNvPr id="15" name="num_572"/>
          <p:cNvSpPr/>
          <p:nvPr/>
        </p:nvSpPr>
        <p:spPr>
          <a:xfrm>
            <a:off x="457200" y="260604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6" name="numtxt_573"/>
          <p:cNvSpPr txBox="1"/>
          <p:nvPr/>
        </p:nvSpPr>
        <p:spPr>
          <a:xfrm>
            <a:off x="457200" y="260604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7" name="u_574"/>
          <p:cNvSpPr txBox="1"/>
          <p:nvPr/>
        </p:nvSpPr>
        <p:spPr>
          <a:xfrm>
            <a:off x="960120" y="2532888"/>
            <a:ext cx="4572000" cy="493776"/>
          </a:xfrm>
          <a:prstGeom prst="rect">
            <a:avLst/>
          </a:prstGeom>
          <a:noFill/>
          <a:ln/>
        </p:spPr>
        <p:txBody>
          <a:bodyPr wrap="square" lIns="0" tIns="0" rIns="0" bIns="0" rtlCol="0" anchor="ctr"/>
          <a:lstStyle/>
          <a:p>
            <a:pPr marL="0" indent="0">
              <a:buNone/>
            </a:pPr>
            <a:r>
              <a:rPr lang="en-US" sz="1500" dirty="0">
                <a:solidFill>
                  <a:schemeClr val="tx1"/>
                </a:solidFill>
              </a:rPr>
              <a:t>Cycle the bolt 3 times</a:t>
            </a:r>
            <a:endParaRPr lang="en-US" sz="1500" dirty="0"/>
          </a:p>
        </p:txBody>
      </p:sp>
      <p:sp>
        <p:nvSpPr>
          <p:cNvPr id="18" name="cue_575"/>
          <p:cNvSpPr txBox="1"/>
          <p:nvPr/>
        </p:nvSpPr>
        <p:spPr>
          <a:xfrm>
            <a:off x="5669280" y="2532888"/>
            <a:ext cx="3017520" cy="493776"/>
          </a:xfrm>
          <a:prstGeom prst="rect">
            <a:avLst/>
          </a:prstGeom>
          <a:noFill/>
          <a:ln/>
        </p:spPr>
        <p:txBody>
          <a:bodyPr wrap="square" lIns="0" tIns="0" rIns="0" bIns="0" rtlCol="0" anchor="ctr"/>
          <a:lstStyle/>
          <a:p>
            <a:pPr marL="0" indent="0">
              <a:buNone/>
            </a:pPr>
            <a:r>
              <a:rPr lang="en-US" sz="1400" b="1" i="1" dirty="0">
                <a:solidFill>
                  <a:schemeClr val="accent1"/>
                </a:solidFill>
              </a:rPr>
              <a:t>“Working parts to the rear three times”</a:t>
            </a:r>
            <a:endParaRPr lang="en-US" sz="1400" dirty="0"/>
          </a:p>
        </p:txBody>
      </p:sp>
      <p:sp>
        <p:nvSpPr>
          <p:cNvPr id="19" name="num_576"/>
          <p:cNvSpPr/>
          <p:nvPr/>
        </p:nvSpPr>
        <p:spPr>
          <a:xfrm>
            <a:off x="457200" y="309981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0" name="numtxt_577"/>
          <p:cNvSpPr txBox="1"/>
          <p:nvPr/>
        </p:nvSpPr>
        <p:spPr>
          <a:xfrm>
            <a:off x="457200" y="309981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21" name="u_578"/>
          <p:cNvSpPr txBox="1"/>
          <p:nvPr/>
        </p:nvSpPr>
        <p:spPr>
          <a:xfrm>
            <a:off x="960120" y="3026664"/>
            <a:ext cx="4572000" cy="493776"/>
          </a:xfrm>
          <a:prstGeom prst="rect">
            <a:avLst/>
          </a:prstGeom>
          <a:noFill/>
          <a:ln/>
        </p:spPr>
        <p:txBody>
          <a:bodyPr wrap="square" lIns="0" tIns="0" rIns="0" bIns="0" rtlCol="0" anchor="ctr"/>
          <a:lstStyle/>
          <a:p>
            <a:pPr marL="0" indent="0">
              <a:buNone/>
            </a:pPr>
            <a:r>
              <a:rPr lang="en-US" sz="1500" dirty="0">
                <a:solidFill>
                  <a:schemeClr val="tx1"/>
                </a:solidFill>
              </a:rPr>
              <a:t>Close the bolt</a:t>
            </a:r>
            <a:endParaRPr lang="en-US" sz="1500" dirty="0"/>
          </a:p>
        </p:txBody>
      </p:sp>
      <p:sp>
        <p:nvSpPr>
          <p:cNvPr id="22" name="num_579"/>
          <p:cNvSpPr/>
          <p:nvPr/>
        </p:nvSpPr>
        <p:spPr>
          <a:xfrm>
            <a:off x="457200" y="359359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3" name="numtxt_580"/>
          <p:cNvSpPr txBox="1"/>
          <p:nvPr/>
        </p:nvSpPr>
        <p:spPr>
          <a:xfrm>
            <a:off x="457200" y="359359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6</a:t>
            </a:r>
            <a:endParaRPr lang="en-US" sz="1300" dirty="0"/>
          </a:p>
        </p:txBody>
      </p:sp>
      <p:sp>
        <p:nvSpPr>
          <p:cNvPr id="24" name="u_581"/>
          <p:cNvSpPr txBox="1"/>
          <p:nvPr/>
        </p:nvSpPr>
        <p:spPr>
          <a:xfrm>
            <a:off x="960120" y="3520440"/>
            <a:ext cx="4572000" cy="493776"/>
          </a:xfrm>
          <a:prstGeom prst="rect">
            <a:avLst/>
          </a:prstGeom>
          <a:noFill/>
          <a:ln/>
        </p:spPr>
        <p:txBody>
          <a:bodyPr wrap="square" lIns="0" tIns="0" rIns="0" bIns="0" rtlCol="0" anchor="ctr"/>
          <a:lstStyle/>
          <a:p>
            <a:pPr marL="0" indent="0">
              <a:buNone/>
            </a:pPr>
            <a:r>
              <a:rPr lang="en-US" sz="1500" dirty="0">
                <a:solidFill>
                  <a:schemeClr val="tx1"/>
                </a:solidFill>
              </a:rPr>
              <a:t>Ensure the safety is ON</a:t>
            </a:r>
            <a:endParaRPr lang="en-US" sz="1500" dirty="0"/>
          </a:p>
        </p:txBody>
      </p:sp>
      <p:sp>
        <p:nvSpPr>
          <p:cNvPr id="25" name="cue_582"/>
          <p:cNvSpPr txBox="1"/>
          <p:nvPr/>
        </p:nvSpPr>
        <p:spPr>
          <a:xfrm>
            <a:off x="5669280" y="3520440"/>
            <a:ext cx="3017520" cy="493776"/>
          </a:xfrm>
          <a:prstGeom prst="rect">
            <a:avLst/>
          </a:prstGeom>
          <a:noFill/>
          <a:ln/>
        </p:spPr>
        <p:txBody>
          <a:bodyPr wrap="square" lIns="0" tIns="0" rIns="0" bIns="0" rtlCol="0" anchor="ctr"/>
          <a:lstStyle/>
          <a:p>
            <a:pPr marL="0" indent="0">
              <a:buNone/>
            </a:pPr>
            <a:r>
              <a:rPr lang="en-US" sz="1400" b="1" i="1" dirty="0">
                <a:solidFill>
                  <a:schemeClr val="accent1"/>
                </a:solidFill>
              </a:rPr>
              <a:t>“Safety On”</a:t>
            </a:r>
            <a:endParaRPr lang="en-US" sz="1400" dirty="0"/>
          </a:p>
        </p:txBody>
      </p:sp>
      <p:sp>
        <p:nvSpPr>
          <p:cNvPr id="26" name="num_583"/>
          <p:cNvSpPr/>
          <p:nvPr/>
        </p:nvSpPr>
        <p:spPr>
          <a:xfrm>
            <a:off x="457200" y="408736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7" name="numtxt_584"/>
          <p:cNvSpPr txBox="1"/>
          <p:nvPr/>
        </p:nvSpPr>
        <p:spPr>
          <a:xfrm>
            <a:off x="457200" y="408736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7</a:t>
            </a:r>
            <a:endParaRPr lang="en-US" sz="1300" dirty="0"/>
          </a:p>
        </p:txBody>
      </p:sp>
      <p:sp>
        <p:nvSpPr>
          <p:cNvPr id="28" name="u_585"/>
          <p:cNvSpPr txBox="1"/>
          <p:nvPr/>
        </p:nvSpPr>
        <p:spPr>
          <a:xfrm>
            <a:off x="960120" y="4014216"/>
            <a:ext cx="4572000" cy="493776"/>
          </a:xfrm>
          <a:prstGeom prst="rect">
            <a:avLst/>
          </a:prstGeom>
          <a:noFill/>
          <a:ln/>
        </p:spPr>
        <p:txBody>
          <a:bodyPr wrap="square" lIns="0" tIns="0" rIns="0" bIns="0" rtlCol="0" anchor="ctr"/>
          <a:lstStyle/>
          <a:p>
            <a:pPr marL="0" indent="0">
              <a:buNone/>
            </a:pPr>
            <a:r>
              <a:rPr lang="en-US" sz="1500" dirty="0">
                <a:solidFill>
                  <a:schemeClr val="tx1"/>
                </a:solidFill>
              </a:rPr>
              <a:t>Recover any ejected round when told by the range master</a:t>
            </a:r>
            <a:endParaRPr lang="en-US" sz="1500" dirty="0"/>
          </a:p>
        </p:txBody>
      </p:sp>
      <p:sp>
        <p:nvSpPr>
          <p:cNvPr id="29" name="cue_586"/>
          <p:cNvSpPr txBox="1"/>
          <p:nvPr/>
        </p:nvSpPr>
        <p:spPr>
          <a:xfrm>
            <a:off x="5669280" y="4014216"/>
            <a:ext cx="3017520" cy="493776"/>
          </a:xfrm>
          <a:prstGeom prst="rect">
            <a:avLst/>
          </a:prstGeom>
          <a:noFill/>
          <a:ln/>
        </p:spPr>
        <p:txBody>
          <a:bodyPr wrap="square" lIns="0" tIns="0" rIns="0" bIns="0" rtlCol="0" anchor="ctr"/>
          <a:lstStyle/>
          <a:p>
            <a:pPr marL="0" indent="0">
              <a:buNone/>
            </a:pPr>
            <a:r>
              <a:rPr lang="en-US" sz="1400" b="1" i="1" dirty="0">
                <a:solidFill>
                  <a:schemeClr val="accent1"/>
                </a:solidFill>
              </a:rPr>
              <a:t>“Pick up anything you dropped”</a:t>
            </a:r>
            <a:endParaRPr lang="en-US" sz="1400" dirty="0"/>
          </a:p>
        </p:txBody>
      </p:sp>
      <p:sp>
        <p:nvSpPr>
          <p:cNvPr id="3"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 Conditions of Carry Drills</a:t>
            </a:r>
            <a:endParaRPr lang="en-US" sz="2800" dirty="0"/>
          </a:p>
        </p:txBody>
      </p:sp>
      <p:sp>
        <p:nvSpPr>
          <p:cNvPr id="4" name="flow_587"/>
          <p:cNvSpPr/>
          <p:nvPr/>
        </p:nvSpPr>
        <p:spPr>
          <a:xfrm>
            <a:off x="457200" y="1234440"/>
            <a:ext cx="2002536" cy="777240"/>
          </a:xfrm>
          <a:prstGeom prst="homePlate">
            <a:avLst/>
          </a:prstGeom>
          <a:solidFill>
            <a:schemeClr val="tx2"/>
          </a:solidFill>
          <a:ln w="12700">
            <a:solidFill>
              <a:schemeClr val="tx2"/>
            </a:solidFill>
            <a:prstDash val="solid"/>
          </a:ln>
        </p:spPr>
        <p:txBody>
          <a:bodyPr/>
          <a:lstStyle/>
          <a:p>
            <a:endParaRPr lang="en-US"/>
          </a:p>
        </p:txBody>
      </p:sp>
      <p:sp>
        <p:nvSpPr>
          <p:cNvPr id="5" name="flowtxt_588"/>
          <p:cNvSpPr txBox="1"/>
          <p:nvPr/>
        </p:nvSpPr>
        <p:spPr>
          <a:xfrm>
            <a:off x="530352" y="1234440"/>
            <a:ext cx="1728216" cy="77724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SAFE</a:t>
            </a:r>
            <a:endParaRPr lang="en-US" sz="1400" dirty="0"/>
          </a:p>
        </p:txBody>
      </p:sp>
      <p:sp>
        <p:nvSpPr>
          <p:cNvPr id="6" name="flow_589"/>
          <p:cNvSpPr/>
          <p:nvPr/>
        </p:nvSpPr>
        <p:spPr>
          <a:xfrm>
            <a:off x="2532888" y="1234440"/>
            <a:ext cx="2002536" cy="777240"/>
          </a:xfrm>
          <a:prstGeom prst="chevron">
            <a:avLst/>
          </a:prstGeom>
          <a:solidFill>
            <a:schemeClr val="accent2"/>
          </a:solidFill>
          <a:ln w="12700">
            <a:solidFill>
              <a:schemeClr val="accent2"/>
            </a:solidFill>
            <a:prstDash val="solid"/>
          </a:ln>
        </p:spPr>
        <p:txBody>
          <a:bodyPr/>
          <a:lstStyle/>
          <a:p>
            <a:endParaRPr lang="en-US"/>
          </a:p>
        </p:txBody>
      </p:sp>
      <p:sp>
        <p:nvSpPr>
          <p:cNvPr id="7" name="flowtxt_590"/>
          <p:cNvSpPr txBox="1"/>
          <p:nvPr/>
        </p:nvSpPr>
        <p:spPr>
          <a:xfrm>
            <a:off x="2734056" y="1234440"/>
            <a:ext cx="1600200" cy="77724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TRANSPORT</a:t>
            </a:r>
            <a:endParaRPr lang="en-US" sz="1400" dirty="0"/>
          </a:p>
        </p:txBody>
      </p:sp>
      <p:sp>
        <p:nvSpPr>
          <p:cNvPr id="8" name="flow_591"/>
          <p:cNvSpPr/>
          <p:nvPr/>
        </p:nvSpPr>
        <p:spPr>
          <a:xfrm>
            <a:off x="4608576" y="1234440"/>
            <a:ext cx="2002536" cy="777240"/>
          </a:xfrm>
          <a:prstGeom prst="chevron">
            <a:avLst/>
          </a:prstGeom>
          <a:solidFill>
            <a:schemeClr val="tx2"/>
          </a:solidFill>
          <a:ln w="12700">
            <a:solidFill>
              <a:schemeClr val="tx2"/>
            </a:solidFill>
            <a:prstDash val="solid"/>
          </a:ln>
        </p:spPr>
        <p:txBody>
          <a:bodyPr/>
          <a:lstStyle/>
          <a:p>
            <a:endParaRPr lang="en-US"/>
          </a:p>
        </p:txBody>
      </p:sp>
      <p:sp>
        <p:nvSpPr>
          <p:cNvPr id="9" name="flowtxt_592"/>
          <p:cNvSpPr txBox="1"/>
          <p:nvPr/>
        </p:nvSpPr>
        <p:spPr>
          <a:xfrm>
            <a:off x="4809744" y="1234440"/>
            <a:ext cx="1600200" cy="77724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TACTICAL</a:t>
            </a:r>
            <a:endParaRPr lang="en-US" sz="1400" dirty="0"/>
          </a:p>
        </p:txBody>
      </p:sp>
      <p:sp>
        <p:nvSpPr>
          <p:cNvPr id="10" name="flow_593"/>
          <p:cNvSpPr/>
          <p:nvPr/>
        </p:nvSpPr>
        <p:spPr>
          <a:xfrm>
            <a:off x="6684264" y="1234440"/>
            <a:ext cx="2002536" cy="777240"/>
          </a:xfrm>
          <a:prstGeom prst="chevron">
            <a:avLst/>
          </a:prstGeom>
          <a:solidFill>
            <a:schemeClr val="accent2"/>
          </a:solidFill>
          <a:ln w="12700">
            <a:solidFill>
              <a:schemeClr val="accent2"/>
            </a:solidFill>
            <a:prstDash val="solid"/>
          </a:ln>
        </p:spPr>
        <p:txBody>
          <a:bodyPr/>
          <a:lstStyle/>
          <a:p>
            <a:endParaRPr lang="en-US"/>
          </a:p>
        </p:txBody>
      </p:sp>
      <p:sp>
        <p:nvSpPr>
          <p:cNvPr id="11" name="flowtxt_594"/>
          <p:cNvSpPr txBox="1"/>
          <p:nvPr/>
        </p:nvSpPr>
        <p:spPr>
          <a:xfrm>
            <a:off x="6885432" y="1234440"/>
            <a:ext cx="1600200" cy="777240"/>
          </a:xfrm>
          <a:prstGeom prst="rect">
            <a:avLst/>
          </a:prstGeom>
          <a:noFill/>
          <a:ln/>
        </p:spPr>
        <p:txBody>
          <a:bodyPr wrap="square" lIns="0" tIns="0" rIns="0" bIns="0" rtlCol="0" anchor="ctr"/>
          <a:lstStyle/>
          <a:p>
            <a:pPr marL="0" indent="0" algn="ctr">
              <a:buNone/>
            </a:pPr>
            <a:r>
              <a:rPr lang="en-US" sz="1400" b="1" dirty="0">
                <a:solidFill>
                  <a:schemeClr val="bg1"/>
                </a:solidFill>
                <a:latin typeface="Arial" pitchFamily="34" charset="0"/>
                <a:ea typeface="Arial" pitchFamily="34" charset="-122"/>
                <a:cs typeface="Arial" pitchFamily="34" charset="-120"/>
              </a:rPr>
              <a:t>FIRE</a:t>
            </a:r>
            <a:endParaRPr lang="en-US" sz="1400" dirty="0"/>
          </a:p>
        </p:txBody>
      </p:sp>
      <p:sp>
        <p:nvSpPr>
          <p:cNvPr id="12" name="cd_595"/>
          <p:cNvSpPr txBox="1"/>
          <p:nvPr/>
        </p:nvSpPr>
        <p:spPr>
          <a:xfrm>
            <a:off x="502920" y="2240280"/>
            <a:ext cx="1920240" cy="2194560"/>
          </a:xfrm>
          <a:prstGeom prst="rect">
            <a:avLst/>
          </a:prstGeom>
          <a:noFill/>
          <a:ln/>
        </p:spPr>
        <p:txBody>
          <a:bodyPr wrap="square" lIns="0" tIns="0" rIns="0" bIns="0" rtlCol="0" anchor="t"/>
          <a:lstStyle/>
          <a:p>
            <a:pPr marL="152400" indent="-152400">
              <a:spcAft>
                <a:spcPts val="400"/>
              </a:spcAft>
              <a:buSzPct val="100000"/>
              <a:buChar char="•"/>
            </a:pPr>
            <a:r>
              <a:rPr lang="en-US" sz="1300" dirty="0">
                <a:solidFill>
                  <a:schemeClr val="tx1"/>
                </a:solidFill>
              </a:rPr>
              <a:t>Remove magazine</a:t>
            </a:r>
            <a:endParaRPr lang="en-US" sz="1300" dirty="0"/>
          </a:p>
          <a:p>
            <a:pPr marL="152400" indent="-152400">
              <a:spcAft>
                <a:spcPts val="400"/>
              </a:spcAft>
              <a:buSzPct val="100000"/>
              <a:buChar char="•"/>
            </a:pPr>
            <a:r>
              <a:rPr lang="en-US" sz="1300" dirty="0">
                <a:solidFill>
                  <a:schemeClr val="tx1"/>
                </a:solidFill>
              </a:rPr>
              <a:t>Lock bolt, 3 point check</a:t>
            </a:r>
            <a:endParaRPr lang="en-US" sz="1300" dirty="0"/>
          </a:p>
          <a:p>
            <a:pPr marL="152400" indent="-152400">
              <a:spcAft>
                <a:spcPts val="400"/>
              </a:spcAft>
              <a:buSzPct val="100000"/>
              <a:buChar char="•"/>
            </a:pPr>
            <a:r>
              <a:rPr lang="en-US" sz="1300" dirty="0">
                <a:solidFill>
                  <a:schemeClr val="tx1"/>
                </a:solidFill>
              </a:rPr>
              <a:t>Cycle bolt 3x, close it</a:t>
            </a:r>
            <a:endParaRPr lang="en-US" sz="1300" dirty="0"/>
          </a:p>
          <a:p>
            <a:pPr marL="152400" indent="-152400">
              <a:spcAft>
                <a:spcPts val="400"/>
              </a:spcAft>
              <a:buSzPct val="100000"/>
              <a:buChar char="•"/>
            </a:pPr>
            <a:r>
              <a:rPr lang="en-US" sz="1300" dirty="0">
                <a:solidFill>
                  <a:schemeClr val="tx1"/>
                </a:solidFill>
              </a:rPr>
              <a:t>Safety ON</a:t>
            </a:r>
            <a:endParaRPr lang="en-US" sz="1300" dirty="0"/>
          </a:p>
        </p:txBody>
      </p:sp>
      <p:sp>
        <p:nvSpPr>
          <p:cNvPr id="13" name="cd_596"/>
          <p:cNvSpPr txBox="1"/>
          <p:nvPr/>
        </p:nvSpPr>
        <p:spPr>
          <a:xfrm>
            <a:off x="2578608" y="2240280"/>
            <a:ext cx="1920240" cy="2194560"/>
          </a:xfrm>
          <a:prstGeom prst="rect">
            <a:avLst/>
          </a:prstGeom>
          <a:noFill/>
          <a:ln/>
        </p:spPr>
        <p:txBody>
          <a:bodyPr wrap="square" lIns="0" tIns="0" rIns="0" bIns="0" rtlCol="0" anchor="t"/>
          <a:lstStyle/>
          <a:p>
            <a:pPr marL="152400" indent="-152400">
              <a:spcAft>
                <a:spcPts val="400"/>
              </a:spcAft>
              <a:buSzPct val="100000"/>
              <a:buChar char="•"/>
            </a:pPr>
            <a:r>
              <a:rPr lang="en-US" sz="1300" dirty="0">
                <a:solidFill>
                  <a:schemeClr val="tx1"/>
                </a:solidFill>
              </a:rPr>
              <a:t>Start clear and safe</a:t>
            </a:r>
            <a:endParaRPr lang="en-US" sz="1300" dirty="0"/>
          </a:p>
          <a:p>
            <a:pPr marL="152400" indent="-152400">
              <a:spcAft>
                <a:spcPts val="400"/>
              </a:spcAft>
              <a:buSzPct val="100000"/>
              <a:buChar char="•"/>
            </a:pPr>
            <a:r>
              <a:rPr lang="en-US" sz="1300" dirty="0">
                <a:solidFill>
                  <a:schemeClr val="tx1"/>
                </a:solidFill>
              </a:rPr>
              <a:t>Bolt closed, chamber empty</a:t>
            </a:r>
            <a:endParaRPr lang="en-US" sz="1300" dirty="0"/>
          </a:p>
          <a:p>
            <a:pPr marL="152400" indent="-152400">
              <a:spcAft>
                <a:spcPts val="400"/>
              </a:spcAft>
              <a:buSzPct val="100000"/>
              <a:buChar char="•"/>
            </a:pPr>
            <a:r>
              <a:rPr lang="en-US" sz="1300" dirty="0">
                <a:solidFill>
                  <a:schemeClr val="tx1"/>
                </a:solidFill>
              </a:rPr>
              <a:t>Insert full magazine (dummy)</a:t>
            </a:r>
            <a:endParaRPr lang="en-US" sz="1300" dirty="0"/>
          </a:p>
          <a:p>
            <a:pPr marL="152400" indent="-152400">
              <a:spcAft>
                <a:spcPts val="400"/>
              </a:spcAft>
              <a:buSzPct val="100000"/>
              <a:buChar char="•"/>
            </a:pPr>
            <a:r>
              <a:rPr lang="en-US" sz="1300" dirty="0">
                <a:solidFill>
                  <a:schemeClr val="tx1"/>
                </a:solidFill>
              </a:rPr>
              <a:t>Do NOT chamber a round</a:t>
            </a:r>
            <a:endParaRPr lang="en-US" sz="1300" dirty="0"/>
          </a:p>
        </p:txBody>
      </p:sp>
      <p:sp>
        <p:nvSpPr>
          <p:cNvPr id="14" name="cd_597"/>
          <p:cNvSpPr txBox="1"/>
          <p:nvPr/>
        </p:nvSpPr>
        <p:spPr>
          <a:xfrm>
            <a:off x="4654296" y="2240280"/>
            <a:ext cx="1920240" cy="2194560"/>
          </a:xfrm>
          <a:prstGeom prst="rect">
            <a:avLst/>
          </a:prstGeom>
          <a:noFill/>
          <a:ln/>
        </p:spPr>
        <p:txBody>
          <a:bodyPr wrap="square" lIns="0" tIns="0" rIns="0" bIns="0" rtlCol="0" anchor="t"/>
          <a:lstStyle/>
          <a:p>
            <a:pPr marL="152400" indent="-152400">
              <a:spcAft>
                <a:spcPts val="400"/>
              </a:spcAft>
              <a:buSzPct val="100000"/>
              <a:buChar char="•"/>
            </a:pPr>
            <a:r>
              <a:rPr lang="en-US" sz="1300" dirty="0">
                <a:solidFill>
                  <a:schemeClr val="tx1"/>
                </a:solidFill>
              </a:rPr>
              <a:t>Still on safe, double check</a:t>
            </a:r>
            <a:endParaRPr lang="en-US" sz="1300" dirty="0"/>
          </a:p>
          <a:p>
            <a:pPr marL="152400" indent="-152400">
              <a:spcAft>
                <a:spcPts val="400"/>
              </a:spcAft>
              <a:buSzPct val="100000"/>
              <a:buChar char="•"/>
            </a:pPr>
            <a:r>
              <a:rPr lang="en-US" sz="1300" dirty="0">
                <a:solidFill>
                  <a:schemeClr val="tx1"/>
                </a:solidFill>
              </a:rPr>
              <a:t>Cycle the bolt</a:t>
            </a:r>
            <a:endParaRPr lang="en-US" sz="1300" dirty="0"/>
          </a:p>
          <a:p>
            <a:pPr marL="152400" indent="-152400">
              <a:spcAft>
                <a:spcPts val="400"/>
              </a:spcAft>
              <a:buSzPct val="100000"/>
              <a:buChar char="•"/>
            </a:pPr>
            <a:r>
              <a:rPr lang="en-US" sz="1300" dirty="0">
                <a:solidFill>
                  <a:schemeClr val="tx1"/>
                </a:solidFill>
              </a:rPr>
              <a:t>High index trigger finger</a:t>
            </a:r>
            <a:endParaRPr lang="en-US" sz="1300" dirty="0"/>
          </a:p>
          <a:p>
            <a:pPr marL="152400" indent="-152400">
              <a:spcAft>
                <a:spcPts val="400"/>
              </a:spcAft>
              <a:buSzPct val="100000"/>
              <a:buChar char="•"/>
            </a:pPr>
            <a:r>
              <a:rPr lang="en-US" sz="1300" dirty="0">
                <a:solidFill>
                  <a:schemeClr val="tx1"/>
                </a:solidFill>
              </a:rPr>
              <a:t>Muzzle safe direction</a:t>
            </a:r>
            <a:endParaRPr lang="en-US" sz="1300" dirty="0"/>
          </a:p>
        </p:txBody>
      </p:sp>
      <p:sp>
        <p:nvSpPr>
          <p:cNvPr id="15" name="cd_598"/>
          <p:cNvSpPr txBox="1"/>
          <p:nvPr/>
        </p:nvSpPr>
        <p:spPr>
          <a:xfrm>
            <a:off x="6729984" y="2240280"/>
            <a:ext cx="1920240" cy="2194560"/>
          </a:xfrm>
          <a:prstGeom prst="rect">
            <a:avLst/>
          </a:prstGeom>
          <a:noFill/>
          <a:ln/>
        </p:spPr>
        <p:txBody>
          <a:bodyPr wrap="square" lIns="0" tIns="0" rIns="0" bIns="0" rtlCol="0" anchor="t"/>
          <a:lstStyle/>
          <a:p>
            <a:pPr marL="152400" indent="-152400">
              <a:spcAft>
                <a:spcPts val="400"/>
              </a:spcAft>
              <a:buSzPct val="100000"/>
              <a:buChar char="•"/>
            </a:pPr>
            <a:r>
              <a:rPr lang="en-US" sz="1300" dirty="0">
                <a:solidFill>
                  <a:schemeClr val="tx1"/>
                </a:solidFill>
              </a:rPr>
              <a:t>Selector to semi</a:t>
            </a:r>
            <a:endParaRPr lang="en-US" sz="1300" dirty="0"/>
          </a:p>
          <a:p>
            <a:pPr marL="152400" indent="-152400">
              <a:spcAft>
                <a:spcPts val="400"/>
              </a:spcAft>
              <a:buSzPct val="100000"/>
              <a:buChar char="•"/>
            </a:pPr>
            <a:r>
              <a:rPr lang="en-US" sz="1300" dirty="0">
                <a:solidFill>
                  <a:schemeClr val="tx1"/>
                </a:solidFill>
              </a:rPr>
              <a:t>Decision to fire made</a:t>
            </a:r>
            <a:endParaRPr lang="en-US" sz="1300" dirty="0"/>
          </a:p>
          <a:p>
            <a:pPr marL="152400" indent="-152400">
              <a:spcAft>
                <a:spcPts val="400"/>
              </a:spcAft>
              <a:buSzPct val="100000"/>
              <a:buChar char="•"/>
            </a:pPr>
            <a:r>
              <a:rPr lang="en-US" sz="1300" dirty="0">
                <a:solidFill>
                  <a:schemeClr val="tx1"/>
                </a:solidFill>
              </a:rPr>
              <a:t>Sights on target</a:t>
            </a:r>
            <a:endParaRPr lang="en-US" sz="1300" dirty="0"/>
          </a:p>
          <a:p>
            <a:pPr marL="152400" indent="-152400">
              <a:spcAft>
                <a:spcPts val="400"/>
              </a:spcAft>
              <a:buSzPct val="100000"/>
              <a:buChar char="•"/>
            </a:pPr>
            <a:r>
              <a:rPr lang="en-US" sz="1300" dirty="0">
                <a:solidFill>
                  <a:schemeClr val="tx1"/>
                </a:solidFill>
              </a:rPr>
              <a:t>Finger discipline</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II: Transition to the Pistol</a:t>
            </a:r>
            <a:endParaRPr lang="en-US" sz="2800" dirty="0"/>
          </a:p>
        </p:txBody>
      </p:sp>
      <p:pic>
        <p:nvPicPr>
          <p:cNvPr id="4" name="photo_599" descr="1. Try for safe. Guide rifle down"/>
          <p:cNvPicPr>
            <a:picLocks noChangeAspect="1"/>
          </p:cNvPicPr>
          <p:nvPr/>
        </p:nvPicPr>
        <p:blipFill>
          <a:blip r:embed="rId3"/>
          <a:stretch>
            <a:fillRect/>
          </a:stretch>
        </p:blipFill>
        <p:spPr>
          <a:xfrm>
            <a:off x="741857" y="1097280"/>
            <a:ext cx="2082447" cy="2468880"/>
          </a:xfrm>
          <a:prstGeom prst="rect">
            <a:avLst/>
          </a:prstGeom>
        </p:spPr>
      </p:pic>
      <p:sp>
        <p:nvSpPr>
          <p:cNvPr id="5" name="caption_600"/>
          <p:cNvSpPr txBox="1"/>
          <p:nvPr/>
        </p:nvSpPr>
        <p:spPr>
          <a:xfrm>
            <a:off x="457200" y="3611880"/>
            <a:ext cx="2651760" cy="228600"/>
          </a:xfrm>
          <a:prstGeom prst="rect">
            <a:avLst/>
          </a:prstGeom>
          <a:noFill/>
          <a:ln/>
        </p:spPr>
        <p:txBody>
          <a:bodyPr wrap="square" lIns="0" tIns="0" rIns="0" bIns="0" rtlCol="0" anchor="ctr"/>
          <a:lstStyle/>
          <a:p>
            <a:pPr marL="0" indent="0" algn="ctr">
              <a:buNone/>
            </a:pPr>
            <a:r>
              <a:rPr lang="en-US" sz="1100" dirty="0">
                <a:solidFill>
                  <a:schemeClr val="accent3"/>
                </a:solidFill>
              </a:rPr>
              <a:t>1. Try for safe. Guide rifle down</a:t>
            </a:r>
            <a:endParaRPr lang="en-US" sz="1100" dirty="0"/>
          </a:p>
        </p:txBody>
      </p:sp>
      <p:pic>
        <p:nvPicPr>
          <p:cNvPr id="6" name="photo_601" descr="2. Draw and orient to the threat"/>
          <p:cNvPicPr>
            <a:picLocks noChangeAspect="1"/>
          </p:cNvPicPr>
          <p:nvPr/>
        </p:nvPicPr>
        <p:blipFill>
          <a:blip r:embed="rId4"/>
          <a:stretch>
            <a:fillRect/>
          </a:stretch>
        </p:blipFill>
        <p:spPr>
          <a:xfrm>
            <a:off x="3535403" y="1097280"/>
            <a:ext cx="2109770" cy="2468880"/>
          </a:xfrm>
          <a:prstGeom prst="rect">
            <a:avLst/>
          </a:prstGeom>
        </p:spPr>
      </p:pic>
      <p:sp>
        <p:nvSpPr>
          <p:cNvPr id="7" name="caption_602"/>
          <p:cNvSpPr txBox="1"/>
          <p:nvPr/>
        </p:nvSpPr>
        <p:spPr>
          <a:xfrm>
            <a:off x="3264408" y="3611880"/>
            <a:ext cx="2651760" cy="228600"/>
          </a:xfrm>
          <a:prstGeom prst="rect">
            <a:avLst/>
          </a:prstGeom>
          <a:noFill/>
          <a:ln/>
        </p:spPr>
        <p:txBody>
          <a:bodyPr wrap="square" lIns="0" tIns="0" rIns="0" bIns="0" rtlCol="0" anchor="ctr"/>
          <a:lstStyle/>
          <a:p>
            <a:pPr marL="0" indent="0" algn="ctr">
              <a:buNone/>
            </a:pPr>
            <a:r>
              <a:rPr lang="en-US" sz="1100" dirty="0">
                <a:solidFill>
                  <a:schemeClr val="accent3"/>
                </a:solidFill>
              </a:rPr>
              <a:t>2. Draw and orient to the threat</a:t>
            </a:r>
            <a:endParaRPr lang="en-US" sz="1100" dirty="0"/>
          </a:p>
        </p:txBody>
      </p:sp>
      <p:pic>
        <p:nvPicPr>
          <p:cNvPr id="8" name="photo_603" descr="3. Two handed grip at the body"/>
          <p:cNvPicPr>
            <a:picLocks noChangeAspect="1"/>
          </p:cNvPicPr>
          <p:nvPr/>
        </p:nvPicPr>
        <p:blipFill>
          <a:blip r:embed="rId5"/>
          <a:stretch>
            <a:fillRect/>
          </a:stretch>
        </p:blipFill>
        <p:spPr>
          <a:xfrm>
            <a:off x="6543894" y="1097280"/>
            <a:ext cx="1707204" cy="2468880"/>
          </a:xfrm>
          <a:prstGeom prst="rect">
            <a:avLst/>
          </a:prstGeom>
        </p:spPr>
      </p:pic>
      <p:sp>
        <p:nvSpPr>
          <p:cNvPr id="9" name="caption_604"/>
          <p:cNvSpPr txBox="1"/>
          <p:nvPr/>
        </p:nvSpPr>
        <p:spPr>
          <a:xfrm>
            <a:off x="6071616" y="3611880"/>
            <a:ext cx="2651760" cy="228600"/>
          </a:xfrm>
          <a:prstGeom prst="rect">
            <a:avLst/>
          </a:prstGeom>
          <a:noFill/>
          <a:ln/>
        </p:spPr>
        <p:txBody>
          <a:bodyPr wrap="square" lIns="0" tIns="0" rIns="0" bIns="0" rtlCol="0" anchor="ctr"/>
          <a:lstStyle/>
          <a:p>
            <a:pPr marL="0" indent="0" algn="ctr">
              <a:buNone/>
            </a:pPr>
            <a:r>
              <a:rPr lang="en-US" sz="1100" dirty="0">
                <a:solidFill>
                  <a:schemeClr val="accent3"/>
                </a:solidFill>
              </a:rPr>
              <a:t>3. Two handed grip at the body</a:t>
            </a:r>
            <a:endParaRPr lang="en-US" sz="1100" dirty="0"/>
          </a:p>
        </p:txBody>
      </p:sp>
      <p:sp>
        <p:nvSpPr>
          <p:cNvPr id="10" name="t_605"/>
          <p:cNvSpPr txBox="1"/>
          <p:nvPr/>
        </p:nvSpPr>
        <p:spPr>
          <a:xfrm>
            <a:off x="457200" y="3977640"/>
            <a:ext cx="8229600" cy="594360"/>
          </a:xfrm>
          <a:prstGeom prst="rect">
            <a:avLst/>
          </a:prstGeom>
          <a:noFill/>
          <a:ln/>
        </p:spPr>
        <p:txBody>
          <a:bodyPr wrap="square" lIns="0" tIns="0" rIns="0" bIns="0" rtlCol="0" anchor="ctr"/>
          <a:lstStyle/>
          <a:p>
            <a:pPr marL="0" indent="0">
              <a:buNone/>
            </a:pPr>
            <a:r>
              <a:rPr lang="en-US" sz="1300" dirty="0">
                <a:solidFill>
                  <a:schemeClr val="tx1"/>
                </a:solidFill>
              </a:rPr>
              <a:t>Attempt to rotate the selector to safe (it may not go). Guide the rifle down with the support hand while the strong hand gets a high tang grip in the holster. Disengage all holster safeties.</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II: Double Feed Clearance Drill</a:t>
            </a:r>
            <a:endParaRPr lang="en-US" sz="2800" dirty="0"/>
          </a:p>
        </p:txBody>
      </p:sp>
      <p:pic>
        <p:nvPicPr>
          <p:cNvPr id="4" name="photo_606" descr="Lock the bolt to the rear"/>
          <p:cNvPicPr>
            <a:picLocks noChangeAspect="1"/>
          </p:cNvPicPr>
          <p:nvPr/>
        </p:nvPicPr>
        <p:blipFill>
          <a:blip r:embed="rId3"/>
          <a:stretch>
            <a:fillRect/>
          </a:stretch>
        </p:blipFill>
        <p:spPr>
          <a:xfrm>
            <a:off x="457200" y="1648997"/>
            <a:ext cx="1920240" cy="1274005"/>
          </a:xfrm>
          <a:prstGeom prst="rect">
            <a:avLst/>
          </a:prstGeom>
        </p:spPr>
      </p:pic>
      <p:sp>
        <p:nvSpPr>
          <p:cNvPr id="5" name="caption_607"/>
          <p:cNvSpPr txBox="1"/>
          <p:nvPr/>
        </p:nvSpPr>
        <p:spPr>
          <a:xfrm>
            <a:off x="457200" y="34290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Lock the bolt to the rear</a:t>
            </a:r>
            <a:endParaRPr lang="en-US" sz="1100" dirty="0"/>
          </a:p>
        </p:txBody>
      </p:sp>
      <p:pic>
        <p:nvPicPr>
          <p:cNvPr id="6" name="photo_608" descr="Rip and retain the magazine"/>
          <p:cNvPicPr>
            <a:picLocks noChangeAspect="1"/>
          </p:cNvPicPr>
          <p:nvPr/>
        </p:nvPicPr>
        <p:blipFill>
          <a:blip r:embed="rId4"/>
          <a:stretch>
            <a:fillRect/>
          </a:stretch>
        </p:blipFill>
        <p:spPr>
          <a:xfrm>
            <a:off x="2560320" y="1659395"/>
            <a:ext cx="1920240" cy="1253209"/>
          </a:xfrm>
          <a:prstGeom prst="rect">
            <a:avLst/>
          </a:prstGeom>
        </p:spPr>
      </p:pic>
      <p:sp>
        <p:nvSpPr>
          <p:cNvPr id="7" name="caption_609"/>
          <p:cNvSpPr txBox="1"/>
          <p:nvPr/>
        </p:nvSpPr>
        <p:spPr>
          <a:xfrm>
            <a:off x="2560320" y="34290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Rip and retain the magazine</a:t>
            </a:r>
            <a:endParaRPr lang="en-US" sz="1100" dirty="0"/>
          </a:p>
        </p:txBody>
      </p:sp>
      <p:pic>
        <p:nvPicPr>
          <p:cNvPr id="8" name="photo_610" descr="Inspect the chamber"/>
          <p:cNvPicPr>
            <a:picLocks noChangeAspect="1"/>
          </p:cNvPicPr>
          <p:nvPr/>
        </p:nvPicPr>
        <p:blipFill>
          <a:blip r:embed="rId5"/>
          <a:stretch>
            <a:fillRect/>
          </a:stretch>
        </p:blipFill>
        <p:spPr>
          <a:xfrm>
            <a:off x="4663440" y="1649089"/>
            <a:ext cx="1920240" cy="1273823"/>
          </a:xfrm>
          <a:prstGeom prst="rect">
            <a:avLst/>
          </a:prstGeom>
        </p:spPr>
      </p:pic>
      <p:sp>
        <p:nvSpPr>
          <p:cNvPr id="9" name="caption_611"/>
          <p:cNvSpPr txBox="1"/>
          <p:nvPr/>
        </p:nvSpPr>
        <p:spPr>
          <a:xfrm>
            <a:off x="4663440" y="34290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Inspect the chamber</a:t>
            </a:r>
            <a:endParaRPr lang="en-US" sz="1100" dirty="0"/>
          </a:p>
        </p:txBody>
      </p:sp>
      <p:pic>
        <p:nvPicPr>
          <p:cNvPr id="10" name="photo_612" descr="Insert a fresh magazine"/>
          <p:cNvPicPr>
            <a:picLocks noChangeAspect="1"/>
          </p:cNvPicPr>
          <p:nvPr/>
        </p:nvPicPr>
        <p:blipFill>
          <a:blip r:embed="rId6"/>
          <a:stretch>
            <a:fillRect/>
          </a:stretch>
        </p:blipFill>
        <p:spPr>
          <a:xfrm>
            <a:off x="6766560" y="1575142"/>
            <a:ext cx="1920240" cy="1421716"/>
          </a:xfrm>
          <a:prstGeom prst="rect">
            <a:avLst/>
          </a:prstGeom>
        </p:spPr>
      </p:pic>
      <p:sp>
        <p:nvSpPr>
          <p:cNvPr id="11" name="caption_613"/>
          <p:cNvSpPr txBox="1"/>
          <p:nvPr/>
        </p:nvSpPr>
        <p:spPr>
          <a:xfrm>
            <a:off x="6766560" y="3429000"/>
            <a:ext cx="1920240" cy="228600"/>
          </a:xfrm>
          <a:prstGeom prst="rect">
            <a:avLst/>
          </a:prstGeom>
          <a:noFill/>
          <a:ln/>
        </p:spPr>
        <p:txBody>
          <a:bodyPr wrap="square" lIns="0" tIns="0" rIns="0" bIns="0" rtlCol="0" anchor="ctr"/>
          <a:lstStyle/>
          <a:p>
            <a:pPr marL="0" indent="0" algn="ctr">
              <a:buNone/>
            </a:pPr>
            <a:r>
              <a:rPr lang="en-US" sz="1100" dirty="0">
                <a:solidFill>
                  <a:schemeClr val="accent3"/>
                </a:solidFill>
              </a:rPr>
              <a:t>Insert a fresh magazine</a:t>
            </a:r>
            <a:endParaRPr lang="en-US" sz="1100" dirty="0"/>
          </a:p>
        </p:txBody>
      </p:sp>
      <p:sp>
        <p:nvSpPr>
          <p:cNvPr id="12" name="callout_614"/>
          <p:cNvSpPr/>
          <p:nvPr/>
        </p:nvSpPr>
        <p:spPr>
          <a:xfrm>
            <a:off x="457200" y="3886200"/>
            <a:ext cx="8229600" cy="640080"/>
          </a:xfrm>
          <a:prstGeom prst="rect">
            <a:avLst/>
          </a:prstGeom>
          <a:solidFill>
            <a:schemeClr val="accent1"/>
          </a:solidFill>
          <a:ln w="12700">
            <a:solidFill>
              <a:schemeClr val="accent1"/>
            </a:solidFill>
            <a:prstDash val="solid"/>
          </a:ln>
        </p:spPr>
        <p:txBody>
          <a:bodyPr/>
          <a:lstStyle/>
          <a:p>
            <a:endParaRPr lang="en-US"/>
          </a:p>
        </p:txBody>
      </p:sp>
      <p:sp>
        <p:nvSpPr>
          <p:cNvPr id="13" name="callouttxt_615"/>
          <p:cNvSpPr txBox="1"/>
          <p:nvPr/>
        </p:nvSpPr>
        <p:spPr>
          <a:xfrm>
            <a:off x="685800" y="3886200"/>
            <a:ext cx="7772400" cy="640080"/>
          </a:xfrm>
          <a:prstGeom prst="rect">
            <a:avLst/>
          </a:prstGeom>
          <a:noFill/>
          <a:ln/>
        </p:spPr>
        <p:txBody>
          <a:bodyPr wrap="square" lIns="0" tIns="0" rIns="0" bIns="0" rtlCol="0" anchor="ctr"/>
          <a:lstStyle/>
          <a:p>
            <a:pPr marL="0" indent="0">
              <a:buNone/>
            </a:pPr>
            <a:r>
              <a:rPr lang="en-US" sz="1400" b="1" dirty="0">
                <a:solidFill>
                  <a:schemeClr val="bg1"/>
                </a:solidFill>
              </a:rPr>
              <a:t>Lock the bolt BEFORE ripping the magazine. Locking it takes the pressure off the jam so the magazine comes free.</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II: Support Side, Single Point Sling</a:t>
            </a:r>
            <a:endParaRPr lang="en-US" sz="2800" dirty="0"/>
          </a:p>
        </p:txBody>
      </p:sp>
      <p:sp>
        <p:nvSpPr>
          <p:cNvPr id="4" name="why_616"/>
          <p:cNvSpPr txBox="1"/>
          <p:nvPr/>
        </p:nvSpPr>
        <p:spPr>
          <a:xfrm>
            <a:off x="457200" y="1097280"/>
            <a:ext cx="8229600" cy="502920"/>
          </a:xfrm>
          <a:prstGeom prst="rect">
            <a:avLst/>
          </a:prstGeom>
          <a:noFill/>
          <a:ln/>
        </p:spPr>
        <p:txBody>
          <a:bodyPr wrap="square" lIns="0" tIns="0" rIns="0" bIns="0" rtlCol="0" anchor="ctr"/>
          <a:lstStyle/>
          <a:p>
            <a:pPr marL="0" indent="0">
              <a:buNone/>
            </a:pPr>
            <a:r>
              <a:rPr lang="en-US" sz="1400" b="1" dirty="0">
                <a:solidFill>
                  <a:schemeClr val="tx2"/>
                </a:solidFill>
              </a:rPr>
              <a:t>Why switch sides? </a:t>
            </a:r>
            <a:r>
              <a:rPr lang="en-US" sz="1400" dirty="0">
                <a:solidFill>
                  <a:schemeClr val="tx1"/>
                </a:solidFill>
              </a:rPr>
              <a:t>Better cover, an injury to your weapon side, or it is the only view you have of the target.</a:t>
            </a:r>
            <a:endParaRPr lang="en-US" sz="1400" dirty="0"/>
          </a:p>
        </p:txBody>
      </p:sp>
      <p:sp>
        <p:nvSpPr>
          <p:cNvPr id="5" name="num_617"/>
          <p:cNvSpPr/>
          <p:nvPr/>
        </p:nvSpPr>
        <p:spPr>
          <a:xfrm>
            <a:off x="457200" y="179222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6" name="numtxt_618"/>
          <p:cNvSpPr txBox="1"/>
          <p:nvPr/>
        </p:nvSpPr>
        <p:spPr>
          <a:xfrm>
            <a:off x="457200" y="179222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7" name="step_619"/>
          <p:cNvSpPr txBox="1"/>
          <p:nvPr/>
        </p:nvSpPr>
        <p:spPr>
          <a:xfrm>
            <a:off x="932688" y="1691640"/>
            <a:ext cx="4279392" cy="548640"/>
          </a:xfrm>
          <a:prstGeom prst="rect">
            <a:avLst/>
          </a:prstGeom>
          <a:noFill/>
          <a:ln/>
        </p:spPr>
        <p:txBody>
          <a:bodyPr wrap="square" lIns="0" tIns="0" rIns="0" bIns="0" rtlCol="0" anchor="ctr"/>
          <a:lstStyle/>
          <a:p>
            <a:pPr marL="0" indent="0">
              <a:buNone/>
            </a:pPr>
            <a:r>
              <a:rPr lang="en-US" sz="1400" dirty="0">
                <a:solidFill>
                  <a:schemeClr val="tx1"/>
                </a:solidFill>
              </a:rPr>
              <a:t>Strong hand grasps the magazine well</a:t>
            </a:r>
            <a:endParaRPr lang="en-US" sz="1400" dirty="0"/>
          </a:p>
        </p:txBody>
      </p:sp>
      <p:sp>
        <p:nvSpPr>
          <p:cNvPr id="8" name="num_620"/>
          <p:cNvSpPr/>
          <p:nvPr/>
        </p:nvSpPr>
        <p:spPr>
          <a:xfrm>
            <a:off x="457200" y="23408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9" name="numtxt_621"/>
          <p:cNvSpPr txBox="1"/>
          <p:nvPr/>
        </p:nvSpPr>
        <p:spPr>
          <a:xfrm>
            <a:off x="457200" y="234086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0" name="step_622"/>
          <p:cNvSpPr txBox="1"/>
          <p:nvPr/>
        </p:nvSpPr>
        <p:spPr>
          <a:xfrm>
            <a:off x="932688" y="2240280"/>
            <a:ext cx="4279392" cy="548640"/>
          </a:xfrm>
          <a:prstGeom prst="rect">
            <a:avLst/>
          </a:prstGeom>
          <a:noFill/>
          <a:ln/>
        </p:spPr>
        <p:txBody>
          <a:bodyPr wrap="square" lIns="0" tIns="0" rIns="0" bIns="0" rtlCol="0" anchor="ctr"/>
          <a:lstStyle/>
          <a:p>
            <a:pPr marL="0" indent="0">
              <a:buNone/>
            </a:pPr>
            <a:r>
              <a:rPr lang="en-US" sz="1400" dirty="0">
                <a:solidFill>
                  <a:schemeClr val="tx1"/>
                </a:solidFill>
              </a:rPr>
              <a:t>Support hand moves to the grip</a:t>
            </a:r>
            <a:endParaRPr lang="en-US" sz="1400" dirty="0"/>
          </a:p>
        </p:txBody>
      </p:sp>
      <p:sp>
        <p:nvSpPr>
          <p:cNvPr id="11" name="num_623"/>
          <p:cNvSpPr/>
          <p:nvPr/>
        </p:nvSpPr>
        <p:spPr>
          <a:xfrm>
            <a:off x="457200" y="288950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2" name="numtxt_624"/>
          <p:cNvSpPr txBox="1"/>
          <p:nvPr/>
        </p:nvSpPr>
        <p:spPr>
          <a:xfrm>
            <a:off x="457200" y="288950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3" name="step_625"/>
          <p:cNvSpPr txBox="1"/>
          <p:nvPr/>
        </p:nvSpPr>
        <p:spPr>
          <a:xfrm>
            <a:off x="932688" y="2788920"/>
            <a:ext cx="4279392" cy="548640"/>
          </a:xfrm>
          <a:prstGeom prst="rect">
            <a:avLst/>
          </a:prstGeom>
          <a:noFill/>
          <a:ln/>
        </p:spPr>
        <p:txBody>
          <a:bodyPr wrap="square" lIns="0" tIns="0" rIns="0" bIns="0" rtlCol="0" anchor="ctr"/>
          <a:lstStyle/>
          <a:p>
            <a:pPr marL="0" indent="0">
              <a:buNone/>
            </a:pPr>
            <a:r>
              <a:rPr lang="en-US" sz="1400" dirty="0">
                <a:solidFill>
                  <a:schemeClr val="tx1"/>
                </a:solidFill>
              </a:rPr>
              <a:t>Strong hand moves to the handguard or forward grip</a:t>
            </a:r>
            <a:endParaRPr lang="en-US" sz="1400" dirty="0"/>
          </a:p>
        </p:txBody>
      </p:sp>
      <p:sp>
        <p:nvSpPr>
          <p:cNvPr id="14" name="num_626"/>
          <p:cNvSpPr/>
          <p:nvPr/>
        </p:nvSpPr>
        <p:spPr>
          <a:xfrm>
            <a:off x="457200" y="343814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5" name="numtxt_627"/>
          <p:cNvSpPr txBox="1"/>
          <p:nvPr/>
        </p:nvSpPr>
        <p:spPr>
          <a:xfrm>
            <a:off x="457200" y="343814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6" name="step_628"/>
          <p:cNvSpPr txBox="1"/>
          <p:nvPr/>
        </p:nvSpPr>
        <p:spPr>
          <a:xfrm>
            <a:off x="932688" y="3337560"/>
            <a:ext cx="4279392" cy="548640"/>
          </a:xfrm>
          <a:prstGeom prst="rect">
            <a:avLst/>
          </a:prstGeom>
          <a:noFill/>
          <a:ln/>
        </p:spPr>
        <p:txBody>
          <a:bodyPr wrap="square" lIns="0" tIns="0" rIns="0" bIns="0" rtlCol="0" anchor="ctr"/>
          <a:lstStyle/>
          <a:p>
            <a:pPr marL="0" indent="0">
              <a:buNone/>
            </a:pPr>
            <a:r>
              <a:rPr lang="en-US" sz="1400" dirty="0">
                <a:solidFill>
                  <a:schemeClr val="tx1"/>
                </a:solidFill>
              </a:rPr>
              <a:t>Push rifle out, lift the stock over the sling</a:t>
            </a:r>
            <a:endParaRPr lang="en-US" sz="1400" dirty="0"/>
          </a:p>
        </p:txBody>
      </p:sp>
      <p:sp>
        <p:nvSpPr>
          <p:cNvPr id="17" name="num_629"/>
          <p:cNvSpPr/>
          <p:nvPr/>
        </p:nvSpPr>
        <p:spPr>
          <a:xfrm>
            <a:off x="457200" y="398678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8" name="numtxt_630"/>
          <p:cNvSpPr txBox="1"/>
          <p:nvPr/>
        </p:nvSpPr>
        <p:spPr>
          <a:xfrm>
            <a:off x="457200" y="398678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19" name="step_631"/>
          <p:cNvSpPr txBox="1"/>
          <p:nvPr/>
        </p:nvSpPr>
        <p:spPr>
          <a:xfrm>
            <a:off x="932688" y="3886200"/>
            <a:ext cx="4279392" cy="548640"/>
          </a:xfrm>
          <a:prstGeom prst="rect">
            <a:avLst/>
          </a:prstGeom>
          <a:noFill/>
          <a:ln/>
        </p:spPr>
        <p:txBody>
          <a:bodyPr wrap="square" lIns="0" tIns="0" rIns="0" bIns="0" rtlCol="0" anchor="ctr"/>
          <a:lstStyle/>
          <a:p>
            <a:pPr marL="0" indent="0">
              <a:buNone/>
            </a:pPr>
            <a:r>
              <a:rPr lang="en-US" sz="1400" dirty="0">
                <a:solidFill>
                  <a:schemeClr val="tx1"/>
                </a:solidFill>
              </a:rPr>
              <a:t>Stock into the support shoulder. Switch feet</a:t>
            </a:r>
            <a:endParaRPr lang="en-US" sz="1400" dirty="0"/>
          </a:p>
        </p:txBody>
      </p:sp>
      <p:pic>
        <p:nvPicPr>
          <p:cNvPr id="20" name="photo_632" descr="Training photo from the MPTC Patrol Rifle manual"/>
          <p:cNvPicPr>
            <a:picLocks noChangeAspect="1"/>
          </p:cNvPicPr>
          <p:nvPr/>
        </p:nvPicPr>
        <p:blipFill>
          <a:blip r:embed="rId3"/>
          <a:stretch>
            <a:fillRect/>
          </a:stretch>
        </p:blipFill>
        <p:spPr>
          <a:xfrm>
            <a:off x="5394960" y="1972087"/>
            <a:ext cx="3291840" cy="2273745"/>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II: Support Side, Two Point Sling</a:t>
            </a:r>
            <a:endParaRPr lang="en-US" sz="2800" dirty="0"/>
          </a:p>
        </p:txBody>
      </p:sp>
      <p:sp>
        <p:nvSpPr>
          <p:cNvPr id="4" name="callout_633"/>
          <p:cNvSpPr/>
          <p:nvPr/>
        </p:nvSpPr>
        <p:spPr>
          <a:xfrm>
            <a:off x="457200" y="1097280"/>
            <a:ext cx="8229600" cy="457200"/>
          </a:xfrm>
          <a:prstGeom prst="rect">
            <a:avLst/>
          </a:prstGeom>
          <a:solidFill>
            <a:schemeClr val="bg2"/>
          </a:solidFill>
          <a:ln w="12700">
            <a:solidFill>
              <a:schemeClr val="bg2"/>
            </a:solidFill>
            <a:prstDash val="solid"/>
          </a:ln>
        </p:spPr>
        <p:txBody>
          <a:bodyPr/>
          <a:lstStyle/>
          <a:p>
            <a:endParaRPr lang="en-US"/>
          </a:p>
        </p:txBody>
      </p:sp>
      <p:sp>
        <p:nvSpPr>
          <p:cNvPr id="5" name="callouttxt_634"/>
          <p:cNvSpPr txBox="1"/>
          <p:nvPr/>
        </p:nvSpPr>
        <p:spPr>
          <a:xfrm>
            <a:off x="685800" y="1097280"/>
            <a:ext cx="7772400" cy="457200"/>
          </a:xfrm>
          <a:prstGeom prst="rect">
            <a:avLst/>
          </a:prstGeom>
          <a:noFill/>
          <a:ln/>
        </p:spPr>
        <p:txBody>
          <a:bodyPr wrap="square" lIns="0" tIns="0" rIns="0" bIns="0" rtlCol="0" anchor="ctr"/>
          <a:lstStyle/>
          <a:p>
            <a:pPr marL="0" indent="0">
              <a:buNone/>
            </a:pPr>
            <a:r>
              <a:rPr lang="en-US" sz="1400" b="1" dirty="0">
                <a:solidFill>
                  <a:schemeClr val="tx2"/>
                </a:solidFill>
              </a:rPr>
              <a:t>Before deploying, loosen the sling so the arm moves freely in and out</a:t>
            </a:r>
            <a:endParaRPr lang="en-US" sz="1400" dirty="0"/>
          </a:p>
        </p:txBody>
      </p:sp>
      <p:sp>
        <p:nvSpPr>
          <p:cNvPr id="6" name="num_635"/>
          <p:cNvSpPr/>
          <p:nvPr/>
        </p:nvSpPr>
        <p:spPr>
          <a:xfrm>
            <a:off x="457200" y="180136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7" name="numtxt_636"/>
          <p:cNvSpPr txBox="1"/>
          <p:nvPr/>
        </p:nvSpPr>
        <p:spPr>
          <a:xfrm>
            <a:off x="457200" y="1801368"/>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1</a:t>
            </a:r>
            <a:endParaRPr lang="en-US" sz="1300" dirty="0"/>
          </a:p>
        </p:txBody>
      </p:sp>
      <p:sp>
        <p:nvSpPr>
          <p:cNvPr id="8" name="step_637"/>
          <p:cNvSpPr txBox="1"/>
          <p:nvPr/>
        </p:nvSpPr>
        <p:spPr>
          <a:xfrm>
            <a:off x="932688" y="1691640"/>
            <a:ext cx="4279392" cy="566928"/>
          </a:xfrm>
          <a:prstGeom prst="rect">
            <a:avLst/>
          </a:prstGeom>
          <a:noFill/>
          <a:ln/>
        </p:spPr>
        <p:txBody>
          <a:bodyPr wrap="square" lIns="0" tIns="0" rIns="0" bIns="0" rtlCol="0" anchor="ctr"/>
          <a:lstStyle/>
          <a:p>
            <a:pPr marL="0" indent="0">
              <a:buNone/>
            </a:pPr>
            <a:r>
              <a:rPr lang="en-US" sz="1400" dirty="0">
                <a:solidFill>
                  <a:schemeClr val="tx1"/>
                </a:solidFill>
              </a:rPr>
              <a:t>Bring the support arm in and down between rifle and sling. Sling is now behind the neck only</a:t>
            </a:r>
            <a:endParaRPr lang="en-US" sz="1400" dirty="0"/>
          </a:p>
        </p:txBody>
      </p:sp>
      <p:sp>
        <p:nvSpPr>
          <p:cNvPr id="9" name="num_638"/>
          <p:cNvSpPr/>
          <p:nvPr/>
        </p:nvSpPr>
        <p:spPr>
          <a:xfrm>
            <a:off x="457200" y="2368296"/>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0" name="numtxt_639"/>
          <p:cNvSpPr txBox="1"/>
          <p:nvPr/>
        </p:nvSpPr>
        <p:spPr>
          <a:xfrm>
            <a:off x="457200" y="2368296"/>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2</a:t>
            </a:r>
            <a:endParaRPr lang="en-US" sz="1300" dirty="0"/>
          </a:p>
        </p:txBody>
      </p:sp>
      <p:sp>
        <p:nvSpPr>
          <p:cNvPr id="11" name="step_640"/>
          <p:cNvSpPr txBox="1"/>
          <p:nvPr/>
        </p:nvSpPr>
        <p:spPr>
          <a:xfrm>
            <a:off x="932688" y="2258568"/>
            <a:ext cx="4279392" cy="566928"/>
          </a:xfrm>
          <a:prstGeom prst="rect">
            <a:avLst/>
          </a:prstGeom>
          <a:noFill/>
          <a:ln/>
        </p:spPr>
        <p:txBody>
          <a:bodyPr wrap="square" lIns="0" tIns="0" rIns="0" bIns="0" rtlCol="0" anchor="ctr"/>
          <a:lstStyle/>
          <a:p>
            <a:pPr marL="0" indent="0">
              <a:buNone/>
            </a:pPr>
            <a:r>
              <a:rPr lang="en-US" sz="1400" dirty="0">
                <a:solidFill>
                  <a:schemeClr val="tx1"/>
                </a:solidFill>
              </a:rPr>
              <a:t>Strong hand grasps the magazine well</a:t>
            </a:r>
            <a:endParaRPr lang="en-US" sz="1400" dirty="0"/>
          </a:p>
        </p:txBody>
      </p:sp>
      <p:sp>
        <p:nvSpPr>
          <p:cNvPr id="12" name="num_641"/>
          <p:cNvSpPr/>
          <p:nvPr/>
        </p:nvSpPr>
        <p:spPr>
          <a:xfrm>
            <a:off x="457200" y="293522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3" name="numtxt_642"/>
          <p:cNvSpPr txBox="1"/>
          <p:nvPr/>
        </p:nvSpPr>
        <p:spPr>
          <a:xfrm>
            <a:off x="457200" y="2935224"/>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3</a:t>
            </a:r>
            <a:endParaRPr lang="en-US" sz="1300" dirty="0"/>
          </a:p>
        </p:txBody>
      </p:sp>
      <p:sp>
        <p:nvSpPr>
          <p:cNvPr id="14" name="step_643"/>
          <p:cNvSpPr txBox="1"/>
          <p:nvPr/>
        </p:nvSpPr>
        <p:spPr>
          <a:xfrm>
            <a:off x="932688" y="2825496"/>
            <a:ext cx="4279392" cy="566928"/>
          </a:xfrm>
          <a:prstGeom prst="rect">
            <a:avLst/>
          </a:prstGeom>
          <a:noFill/>
          <a:ln/>
        </p:spPr>
        <p:txBody>
          <a:bodyPr wrap="square" lIns="0" tIns="0" rIns="0" bIns="0" rtlCol="0" anchor="ctr"/>
          <a:lstStyle/>
          <a:p>
            <a:pPr marL="0" indent="0">
              <a:buNone/>
            </a:pPr>
            <a:r>
              <a:rPr lang="en-US" sz="1400" dirty="0">
                <a:solidFill>
                  <a:schemeClr val="tx1"/>
                </a:solidFill>
              </a:rPr>
              <a:t>Support hand moves to the grip</a:t>
            </a:r>
            <a:endParaRPr lang="en-US" sz="1400" dirty="0"/>
          </a:p>
        </p:txBody>
      </p:sp>
      <p:sp>
        <p:nvSpPr>
          <p:cNvPr id="15" name="num_644"/>
          <p:cNvSpPr/>
          <p:nvPr/>
        </p:nvSpPr>
        <p:spPr>
          <a:xfrm>
            <a:off x="457200" y="350215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6" name="numtxt_645"/>
          <p:cNvSpPr txBox="1"/>
          <p:nvPr/>
        </p:nvSpPr>
        <p:spPr>
          <a:xfrm>
            <a:off x="457200" y="3502152"/>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4</a:t>
            </a:r>
            <a:endParaRPr lang="en-US" sz="1300" dirty="0"/>
          </a:p>
        </p:txBody>
      </p:sp>
      <p:sp>
        <p:nvSpPr>
          <p:cNvPr id="17" name="step_646"/>
          <p:cNvSpPr txBox="1"/>
          <p:nvPr/>
        </p:nvSpPr>
        <p:spPr>
          <a:xfrm>
            <a:off x="932688" y="3392424"/>
            <a:ext cx="4279392" cy="566928"/>
          </a:xfrm>
          <a:prstGeom prst="rect">
            <a:avLst/>
          </a:prstGeom>
          <a:noFill/>
          <a:ln/>
        </p:spPr>
        <p:txBody>
          <a:bodyPr wrap="square" lIns="0" tIns="0" rIns="0" bIns="0" rtlCol="0" anchor="ctr"/>
          <a:lstStyle/>
          <a:p>
            <a:pPr marL="0" indent="0">
              <a:buNone/>
            </a:pPr>
            <a:r>
              <a:rPr lang="en-US" sz="1400" dirty="0">
                <a:solidFill>
                  <a:schemeClr val="tx1"/>
                </a:solidFill>
              </a:rPr>
              <a:t>Strong hand to the handguard. Push out, lift stock over the sling</a:t>
            </a:r>
            <a:endParaRPr lang="en-US" sz="1400" dirty="0"/>
          </a:p>
        </p:txBody>
      </p:sp>
      <p:sp>
        <p:nvSpPr>
          <p:cNvPr id="18" name="num_647"/>
          <p:cNvSpPr/>
          <p:nvPr/>
        </p:nvSpPr>
        <p:spPr>
          <a:xfrm>
            <a:off x="457200" y="406908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9" name="numtxt_648"/>
          <p:cNvSpPr txBox="1"/>
          <p:nvPr/>
        </p:nvSpPr>
        <p:spPr>
          <a:xfrm>
            <a:off x="457200" y="4069080"/>
            <a:ext cx="347472" cy="347472"/>
          </a:xfrm>
          <a:prstGeom prst="rect">
            <a:avLst/>
          </a:prstGeom>
          <a:noFill/>
          <a:ln/>
        </p:spPr>
        <p:txBody>
          <a:bodyPr wrap="square" lIns="0" tIns="0" rIns="0" bIns="0" rtlCol="0" anchor="ctr"/>
          <a:lstStyle/>
          <a:p>
            <a:pPr marL="0" indent="0" algn="ctr">
              <a:buNone/>
            </a:pPr>
            <a:r>
              <a:rPr lang="en-US" sz="1300" b="1" dirty="0">
                <a:solidFill>
                  <a:schemeClr val="bg1"/>
                </a:solidFill>
                <a:latin typeface="Arial" pitchFamily="34" charset="0"/>
                <a:ea typeface="Arial" pitchFamily="34" charset="-122"/>
                <a:cs typeface="Arial" pitchFamily="34" charset="-120"/>
              </a:rPr>
              <a:t>5</a:t>
            </a:r>
            <a:endParaRPr lang="en-US" sz="1300" dirty="0"/>
          </a:p>
        </p:txBody>
      </p:sp>
      <p:sp>
        <p:nvSpPr>
          <p:cNvPr id="20" name="step_649"/>
          <p:cNvSpPr txBox="1"/>
          <p:nvPr/>
        </p:nvSpPr>
        <p:spPr>
          <a:xfrm>
            <a:off x="932688" y="3959352"/>
            <a:ext cx="4279392" cy="566928"/>
          </a:xfrm>
          <a:prstGeom prst="rect">
            <a:avLst/>
          </a:prstGeom>
          <a:noFill/>
          <a:ln/>
        </p:spPr>
        <p:txBody>
          <a:bodyPr wrap="square" lIns="0" tIns="0" rIns="0" bIns="0" rtlCol="0" anchor="ctr"/>
          <a:lstStyle/>
          <a:p>
            <a:pPr marL="0" indent="0">
              <a:buNone/>
            </a:pPr>
            <a:r>
              <a:rPr lang="en-US" sz="1400" dirty="0">
                <a:solidFill>
                  <a:schemeClr val="tx1"/>
                </a:solidFill>
              </a:rPr>
              <a:t>Stock into the support shoulder. Switch feet</a:t>
            </a:r>
            <a:endParaRPr lang="en-US" sz="1400" dirty="0"/>
          </a:p>
        </p:txBody>
      </p:sp>
      <p:pic>
        <p:nvPicPr>
          <p:cNvPr id="21" name="photo_650" descr="Training photo from the MPTC Patrol Rifle manual"/>
          <p:cNvPicPr>
            <a:picLocks noChangeAspect="1"/>
          </p:cNvPicPr>
          <p:nvPr/>
        </p:nvPicPr>
        <p:blipFill>
          <a:blip r:embed="rId3"/>
          <a:stretch>
            <a:fillRect/>
          </a:stretch>
        </p:blipFill>
        <p:spPr>
          <a:xfrm>
            <a:off x="5394960" y="2006194"/>
            <a:ext cx="3291840" cy="2205533"/>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Group III: Field Stripping and Cleaning</a:t>
            </a:r>
            <a:endParaRPr lang="en-US" sz="2800" dirty="0"/>
          </a:p>
        </p:txBody>
      </p:sp>
      <p:sp>
        <p:nvSpPr>
          <p:cNvPr id="4" name="bullets_651"/>
          <p:cNvSpPr txBox="1"/>
          <p:nvPr/>
        </p:nvSpPr>
        <p:spPr>
          <a:xfrm>
            <a:off x="457200" y="1143000"/>
            <a:ext cx="4846320" cy="3429000"/>
          </a:xfrm>
          <a:prstGeom prst="rect">
            <a:avLst/>
          </a:prstGeom>
          <a:noFill/>
          <a:ln/>
        </p:spPr>
        <p:txBody>
          <a:bodyPr wrap="square" lIns="0" tIns="0" rIns="0" bIns="0" rtlCol="0" anchor="t"/>
          <a:lstStyle/>
          <a:p>
            <a:pPr marL="203200" indent="-203200">
              <a:spcAft>
                <a:spcPts val="800"/>
              </a:spcAft>
              <a:buSzPct val="100000"/>
              <a:buChar char="•"/>
            </a:pPr>
            <a:r>
              <a:rPr lang="en-US" sz="1500" b="1" dirty="0">
                <a:solidFill>
                  <a:schemeClr val="tx1"/>
                </a:solidFill>
              </a:rPr>
              <a:t>Clear and safe the weapon with the 3 point safety check</a:t>
            </a:r>
            <a:endParaRPr lang="en-US" sz="1500" dirty="0"/>
          </a:p>
          <a:p>
            <a:pPr marL="203200" indent="-203200">
              <a:spcAft>
                <a:spcPts val="800"/>
              </a:spcAft>
              <a:buSzPct val="100000"/>
              <a:buChar char="•"/>
            </a:pPr>
            <a:r>
              <a:rPr lang="en-US" sz="1500" dirty="0">
                <a:solidFill>
                  <a:schemeClr val="tx1"/>
                </a:solidFill>
              </a:rPr>
              <a:t>Field strip in the 7 steps covered in Session 2</a:t>
            </a:r>
            <a:endParaRPr lang="en-US" sz="1500" dirty="0"/>
          </a:p>
          <a:p>
            <a:pPr marL="203200" indent="-203200">
              <a:spcAft>
                <a:spcPts val="800"/>
              </a:spcAft>
              <a:buSzPct val="100000"/>
              <a:buChar char="•"/>
            </a:pPr>
            <a:r>
              <a:rPr lang="en-US" sz="1500" dirty="0">
                <a:solidFill>
                  <a:schemeClr val="tx1"/>
                </a:solidFill>
              </a:rPr>
              <a:t>Explain each major component and its function as it comes apart</a:t>
            </a:r>
            <a:endParaRPr lang="en-US" sz="1500" dirty="0"/>
          </a:p>
          <a:p>
            <a:pPr marL="203200" indent="-203200">
              <a:spcAft>
                <a:spcPts val="800"/>
              </a:spcAft>
              <a:buSzPct val="100000"/>
              <a:buChar char="•"/>
            </a:pPr>
            <a:r>
              <a:rPr lang="en-US" sz="1500" dirty="0">
                <a:solidFill>
                  <a:schemeClr val="tx1"/>
                </a:solidFill>
              </a:rPr>
              <a:t>Clean the areas of concern and lubricate correctly</a:t>
            </a:r>
            <a:endParaRPr lang="en-US" sz="1500" dirty="0"/>
          </a:p>
          <a:p>
            <a:pPr marL="203200" indent="-203200">
              <a:spcAft>
                <a:spcPts val="800"/>
              </a:spcAft>
              <a:buSzPct val="100000"/>
              <a:buChar char="•"/>
            </a:pPr>
            <a:r>
              <a:rPr lang="en-US" sz="1500" dirty="0">
                <a:solidFill>
                  <a:schemeClr val="tx1"/>
                </a:solidFill>
              </a:rPr>
              <a:t>Reassemble and perform the 3 part function check with dummy rounds</a:t>
            </a:r>
            <a:endParaRPr lang="en-US" sz="1500" dirty="0"/>
          </a:p>
          <a:p>
            <a:pPr marL="203200" indent="-203200">
              <a:spcAft>
                <a:spcPts val="800"/>
              </a:spcAft>
              <a:buSzPct val="100000"/>
              <a:buChar char="•"/>
            </a:pPr>
            <a:r>
              <a:rPr lang="en-US" sz="1500" dirty="0">
                <a:solidFill>
                  <a:schemeClr val="tx1"/>
                </a:solidFill>
              </a:rPr>
              <a:t>Review the cycle: Feed, Fire, Extract, Eject</a:t>
            </a:r>
            <a:endParaRPr lang="en-US" sz="1500" dirty="0"/>
          </a:p>
        </p:txBody>
      </p:sp>
      <p:pic>
        <p:nvPicPr>
          <p:cNvPr id="5" name="photo_652" descr="Training photo from the MPTC Patrol Rifle manual"/>
          <p:cNvPicPr>
            <a:picLocks noChangeAspect="1"/>
          </p:cNvPicPr>
          <p:nvPr/>
        </p:nvPicPr>
        <p:blipFill>
          <a:blip r:embed="rId3"/>
          <a:stretch>
            <a:fillRect/>
          </a:stretch>
        </p:blipFill>
        <p:spPr>
          <a:xfrm>
            <a:off x="5486400" y="1754505"/>
            <a:ext cx="3200400" cy="216027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lIns="0" tIns="0" rIns="0" bIns="0" rtlCol="0" anchor="b"/>
          <a:lstStyle/>
          <a:p>
            <a:pPr marL="0" indent="0" algn="l">
              <a:buNone/>
            </a:pPr>
            <a:r>
              <a:rPr lang="en-US" sz="1600" b="1" dirty="0">
                <a:solidFill>
                  <a:schemeClr val="accent1"/>
                </a:solidFill>
                <a:latin typeface="Arial" pitchFamily="34" charset="0"/>
                <a:ea typeface="Arial" pitchFamily="34" charset="-122"/>
                <a:cs typeface="Arial" pitchFamily="34" charset="-120"/>
              </a:rPr>
              <a:t>SESSION 3  |  LIVE FIRE</a:t>
            </a: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lIns="0" tIns="0" rIns="0" bIns="0" rtlCol="0" anchor="t"/>
          <a:lstStyle/>
          <a:p>
            <a:pPr marL="0" indent="0" algn="l">
              <a:buNone/>
            </a:pPr>
            <a:r>
              <a:rPr lang="en-US" sz="3600" b="1" dirty="0">
                <a:solidFill>
                  <a:schemeClr val="bg1"/>
                </a:solidFill>
                <a:latin typeface="Arial" pitchFamily="34" charset="0"/>
                <a:ea typeface="Arial" pitchFamily="34" charset="-122"/>
                <a:cs typeface="Arial" pitchFamily="34" charset="-120"/>
              </a:rPr>
              <a:t>Live Fire: Range Zeroing and Marksmanship</a:t>
            </a:r>
            <a:endParaRPr lang="en-US" sz="3600" dirty="0"/>
          </a:p>
        </p:txBody>
      </p:sp>
      <p:sp>
        <p:nvSpPr>
          <p:cNvPr id="4" name="Text 0"/>
          <p:cNvSpPr>
            <a:spLocks noGrp="1"/>
          </p:cNvSpPr>
          <p:nvPr>
            <p:ph type="body" idx="102" hasCustomPrompt="1"/>
          </p:nvPr>
        </p:nvSpPr>
        <p:spPr>
          <a:xfrm>
            <a:off x="548640" y="2971800"/>
            <a:ext cx="6400800" cy="914400"/>
          </a:xfrm>
          <a:prstGeom prst="rect">
            <a:avLst/>
          </a:prstGeom>
          <a:noFill/>
          <a:ln/>
        </p:spPr>
        <p:txBody>
          <a:bodyPr wrap="square" lIns="0" tIns="0" rIns="0" bIns="0" rtlCol="0" anchor="t"/>
          <a:lstStyle/>
          <a:p>
            <a:pPr marL="0" indent="0" algn="l">
              <a:buNone/>
            </a:pPr>
            <a:r>
              <a:rPr lang="en-US" sz="1600" dirty="0">
                <a:solidFill>
                  <a:schemeClr val="accent6"/>
                </a:solidFill>
                <a:latin typeface="Calibri" pitchFamily="34" charset="0"/>
                <a:ea typeface="Calibri" pitchFamily="34" charset="-122"/>
                <a:cs typeface="Calibri" pitchFamily="34" charset="-120"/>
              </a:rPr>
              <a:t>Fundamentals, ready positions and firing positions from standing to prone, then movement, cover and qualification.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Shooting Fundamentals</a:t>
            </a:r>
            <a:endParaRPr lang="en-US" sz="2800" dirty="0"/>
          </a:p>
        </p:txBody>
      </p:sp>
      <p:sp>
        <p:nvSpPr>
          <p:cNvPr id="4" name="card_653"/>
          <p:cNvSpPr/>
          <p:nvPr/>
        </p:nvSpPr>
        <p:spPr>
          <a:xfrm>
            <a:off x="457200" y="1143000"/>
            <a:ext cx="2606040" cy="1024128"/>
          </a:xfrm>
          <a:prstGeom prst="rect">
            <a:avLst/>
          </a:prstGeom>
          <a:solidFill>
            <a:schemeClr val="bg2"/>
          </a:solidFill>
          <a:ln w="12700">
            <a:solidFill>
              <a:schemeClr val="bg2"/>
            </a:solidFill>
            <a:prstDash val="solid"/>
          </a:ln>
        </p:spPr>
        <p:txBody>
          <a:bodyPr/>
          <a:lstStyle/>
          <a:p>
            <a:endParaRPr lang="en-US"/>
          </a:p>
        </p:txBody>
      </p:sp>
      <p:sp>
        <p:nvSpPr>
          <p:cNvPr id="5" name="cardtitle_654"/>
          <p:cNvSpPr txBox="1"/>
          <p:nvPr/>
        </p:nvSpPr>
        <p:spPr>
          <a:xfrm>
            <a:off x="640080" y="1307592"/>
            <a:ext cx="224028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Support Hand</a:t>
            </a:r>
            <a:endParaRPr lang="en-US" sz="1400" dirty="0"/>
          </a:p>
        </p:txBody>
      </p:sp>
      <p:sp>
        <p:nvSpPr>
          <p:cNvPr id="6" name="cardbody_655"/>
          <p:cNvSpPr txBox="1"/>
          <p:nvPr/>
        </p:nvSpPr>
        <p:spPr>
          <a:xfrm>
            <a:off x="640080" y="1618488"/>
            <a:ext cx="2240280" cy="411480"/>
          </a:xfrm>
          <a:prstGeom prst="rect">
            <a:avLst/>
          </a:prstGeom>
          <a:noFill/>
          <a:ln/>
        </p:spPr>
        <p:txBody>
          <a:bodyPr wrap="square" lIns="0" tIns="0" rIns="0" bIns="0" rtlCol="0" anchor="t"/>
          <a:lstStyle/>
          <a:p>
            <a:pPr marL="0" indent="0">
              <a:buNone/>
            </a:pPr>
            <a:r>
              <a:rPr lang="en-US" sz="1200" dirty="0">
                <a:solidFill>
                  <a:schemeClr val="tx1"/>
                </a:solidFill>
              </a:rPr>
              <a:t>Clear of the magazine well. Elbow tucked in</a:t>
            </a:r>
            <a:endParaRPr lang="en-US" sz="1200" dirty="0"/>
          </a:p>
        </p:txBody>
      </p:sp>
      <p:sp>
        <p:nvSpPr>
          <p:cNvPr id="7" name="card_656"/>
          <p:cNvSpPr/>
          <p:nvPr/>
        </p:nvSpPr>
        <p:spPr>
          <a:xfrm>
            <a:off x="3200400" y="1143000"/>
            <a:ext cx="2606040" cy="1024128"/>
          </a:xfrm>
          <a:prstGeom prst="rect">
            <a:avLst/>
          </a:prstGeom>
          <a:solidFill>
            <a:schemeClr val="bg2"/>
          </a:solidFill>
          <a:ln w="12700">
            <a:solidFill>
              <a:schemeClr val="bg2"/>
            </a:solidFill>
            <a:prstDash val="solid"/>
          </a:ln>
        </p:spPr>
        <p:txBody>
          <a:bodyPr/>
          <a:lstStyle/>
          <a:p>
            <a:endParaRPr lang="en-US"/>
          </a:p>
        </p:txBody>
      </p:sp>
      <p:sp>
        <p:nvSpPr>
          <p:cNvPr id="8" name="cardtitle_657"/>
          <p:cNvSpPr txBox="1"/>
          <p:nvPr/>
        </p:nvSpPr>
        <p:spPr>
          <a:xfrm>
            <a:off x="3383280" y="1307592"/>
            <a:ext cx="224028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Strong Hand</a:t>
            </a:r>
            <a:endParaRPr lang="en-US" sz="1400" dirty="0"/>
          </a:p>
        </p:txBody>
      </p:sp>
      <p:sp>
        <p:nvSpPr>
          <p:cNvPr id="9" name="cardbody_658"/>
          <p:cNvSpPr txBox="1"/>
          <p:nvPr/>
        </p:nvSpPr>
        <p:spPr>
          <a:xfrm>
            <a:off x="3383280" y="1618488"/>
            <a:ext cx="2240280" cy="411480"/>
          </a:xfrm>
          <a:prstGeom prst="rect">
            <a:avLst/>
          </a:prstGeom>
          <a:noFill/>
          <a:ln/>
        </p:spPr>
        <p:txBody>
          <a:bodyPr wrap="square" lIns="0" tIns="0" rIns="0" bIns="0" rtlCol="0" anchor="t"/>
          <a:lstStyle/>
          <a:p>
            <a:pPr marL="0" indent="0">
              <a:buNone/>
            </a:pPr>
            <a:r>
              <a:rPr lang="en-US" sz="1200" dirty="0">
                <a:solidFill>
                  <a:schemeClr val="tx1"/>
                </a:solidFill>
              </a:rPr>
              <a:t>Grips the pistol grip. Trigger finger along the receiver</a:t>
            </a:r>
            <a:endParaRPr lang="en-US" sz="1200" dirty="0"/>
          </a:p>
        </p:txBody>
      </p:sp>
      <p:sp>
        <p:nvSpPr>
          <p:cNvPr id="10" name="card_659"/>
          <p:cNvSpPr/>
          <p:nvPr/>
        </p:nvSpPr>
        <p:spPr>
          <a:xfrm>
            <a:off x="457200" y="2286000"/>
            <a:ext cx="2606040" cy="1024128"/>
          </a:xfrm>
          <a:prstGeom prst="rect">
            <a:avLst/>
          </a:prstGeom>
          <a:solidFill>
            <a:schemeClr val="bg2"/>
          </a:solidFill>
          <a:ln w="12700">
            <a:solidFill>
              <a:schemeClr val="bg2"/>
            </a:solidFill>
            <a:prstDash val="solid"/>
          </a:ln>
        </p:spPr>
        <p:txBody>
          <a:bodyPr/>
          <a:lstStyle/>
          <a:p>
            <a:endParaRPr lang="en-US"/>
          </a:p>
        </p:txBody>
      </p:sp>
      <p:sp>
        <p:nvSpPr>
          <p:cNvPr id="11" name="cardtitle_660"/>
          <p:cNvSpPr txBox="1"/>
          <p:nvPr/>
        </p:nvSpPr>
        <p:spPr>
          <a:xfrm>
            <a:off x="640080" y="2450592"/>
            <a:ext cx="224028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Strong Elbow</a:t>
            </a:r>
            <a:endParaRPr lang="en-US" sz="1400" dirty="0"/>
          </a:p>
        </p:txBody>
      </p:sp>
      <p:sp>
        <p:nvSpPr>
          <p:cNvPr id="12" name="cardbody_661"/>
          <p:cNvSpPr txBox="1"/>
          <p:nvPr/>
        </p:nvSpPr>
        <p:spPr>
          <a:xfrm>
            <a:off x="640080" y="2761488"/>
            <a:ext cx="2240280" cy="411480"/>
          </a:xfrm>
          <a:prstGeom prst="rect">
            <a:avLst/>
          </a:prstGeom>
          <a:noFill/>
          <a:ln/>
        </p:spPr>
        <p:txBody>
          <a:bodyPr wrap="square" lIns="0" tIns="0" rIns="0" bIns="0" rtlCol="0" anchor="t"/>
          <a:lstStyle/>
          <a:p>
            <a:pPr marL="0" indent="0">
              <a:buNone/>
            </a:pPr>
            <a:r>
              <a:rPr lang="en-US" sz="1200" dirty="0">
                <a:solidFill>
                  <a:schemeClr val="tx1"/>
                </a:solidFill>
              </a:rPr>
              <a:t>Down and tucked into the body for support</a:t>
            </a:r>
            <a:endParaRPr lang="en-US" sz="1200" dirty="0"/>
          </a:p>
        </p:txBody>
      </p:sp>
      <p:sp>
        <p:nvSpPr>
          <p:cNvPr id="13" name="card_662"/>
          <p:cNvSpPr/>
          <p:nvPr/>
        </p:nvSpPr>
        <p:spPr>
          <a:xfrm>
            <a:off x="3200400" y="2286000"/>
            <a:ext cx="2606040" cy="1024128"/>
          </a:xfrm>
          <a:prstGeom prst="rect">
            <a:avLst/>
          </a:prstGeom>
          <a:solidFill>
            <a:schemeClr val="bg2"/>
          </a:solidFill>
          <a:ln w="12700">
            <a:solidFill>
              <a:schemeClr val="bg2"/>
            </a:solidFill>
            <a:prstDash val="solid"/>
          </a:ln>
        </p:spPr>
        <p:txBody>
          <a:bodyPr/>
          <a:lstStyle/>
          <a:p>
            <a:endParaRPr lang="en-US"/>
          </a:p>
        </p:txBody>
      </p:sp>
      <p:sp>
        <p:nvSpPr>
          <p:cNvPr id="14" name="cardtitle_663"/>
          <p:cNvSpPr txBox="1"/>
          <p:nvPr/>
        </p:nvSpPr>
        <p:spPr>
          <a:xfrm>
            <a:off x="3383280" y="2450592"/>
            <a:ext cx="224028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Butt Stock</a:t>
            </a:r>
            <a:endParaRPr lang="en-US" sz="1400" dirty="0"/>
          </a:p>
        </p:txBody>
      </p:sp>
      <p:sp>
        <p:nvSpPr>
          <p:cNvPr id="15" name="cardbody_664"/>
          <p:cNvSpPr txBox="1"/>
          <p:nvPr/>
        </p:nvSpPr>
        <p:spPr>
          <a:xfrm>
            <a:off x="3383280" y="2761488"/>
            <a:ext cx="2240280" cy="411480"/>
          </a:xfrm>
          <a:prstGeom prst="rect">
            <a:avLst/>
          </a:prstGeom>
          <a:noFill/>
          <a:ln/>
        </p:spPr>
        <p:txBody>
          <a:bodyPr wrap="square" lIns="0" tIns="0" rIns="0" bIns="0" rtlCol="0" anchor="t"/>
          <a:lstStyle/>
          <a:p>
            <a:pPr marL="0" indent="0">
              <a:buNone/>
            </a:pPr>
            <a:r>
              <a:rPr lang="en-US" sz="1200" dirty="0">
                <a:solidFill>
                  <a:schemeClr val="tx1"/>
                </a:solidFill>
              </a:rPr>
              <a:t>High on the shoulder with the toe high. Keeps the head up</a:t>
            </a:r>
            <a:endParaRPr lang="en-US" sz="1200" dirty="0"/>
          </a:p>
        </p:txBody>
      </p:sp>
      <p:sp>
        <p:nvSpPr>
          <p:cNvPr id="16" name="card_665"/>
          <p:cNvSpPr/>
          <p:nvPr/>
        </p:nvSpPr>
        <p:spPr>
          <a:xfrm>
            <a:off x="457200" y="3429000"/>
            <a:ext cx="2606040" cy="1024128"/>
          </a:xfrm>
          <a:prstGeom prst="rect">
            <a:avLst/>
          </a:prstGeom>
          <a:solidFill>
            <a:schemeClr val="bg2"/>
          </a:solidFill>
          <a:ln w="12700">
            <a:solidFill>
              <a:schemeClr val="bg2"/>
            </a:solidFill>
            <a:prstDash val="solid"/>
          </a:ln>
        </p:spPr>
        <p:txBody>
          <a:bodyPr/>
          <a:lstStyle/>
          <a:p>
            <a:endParaRPr lang="en-US"/>
          </a:p>
        </p:txBody>
      </p:sp>
      <p:sp>
        <p:nvSpPr>
          <p:cNvPr id="17" name="cardtitle_666"/>
          <p:cNvSpPr txBox="1"/>
          <p:nvPr/>
        </p:nvSpPr>
        <p:spPr>
          <a:xfrm>
            <a:off x="640080" y="3593592"/>
            <a:ext cx="224028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Cheek Weld</a:t>
            </a:r>
            <a:endParaRPr lang="en-US" sz="1400" dirty="0"/>
          </a:p>
        </p:txBody>
      </p:sp>
      <p:sp>
        <p:nvSpPr>
          <p:cNvPr id="18" name="cardbody_667"/>
          <p:cNvSpPr txBox="1"/>
          <p:nvPr/>
        </p:nvSpPr>
        <p:spPr>
          <a:xfrm>
            <a:off x="640080" y="3904488"/>
            <a:ext cx="2240280" cy="411480"/>
          </a:xfrm>
          <a:prstGeom prst="rect">
            <a:avLst/>
          </a:prstGeom>
          <a:noFill/>
          <a:ln/>
        </p:spPr>
        <p:txBody>
          <a:bodyPr wrap="square" lIns="0" tIns="0" rIns="0" bIns="0" rtlCol="0" anchor="t"/>
          <a:lstStyle/>
          <a:p>
            <a:pPr marL="0" indent="0">
              <a:buNone/>
            </a:pPr>
            <a:r>
              <a:rPr lang="en-US" sz="1200" dirty="0">
                <a:solidFill>
                  <a:schemeClr val="tx1"/>
                </a:solidFill>
              </a:rPr>
              <a:t>Maintains consistent eye relief</a:t>
            </a:r>
            <a:endParaRPr lang="en-US" sz="1200" dirty="0"/>
          </a:p>
        </p:txBody>
      </p:sp>
      <p:sp>
        <p:nvSpPr>
          <p:cNvPr id="19" name="card_668"/>
          <p:cNvSpPr/>
          <p:nvPr/>
        </p:nvSpPr>
        <p:spPr>
          <a:xfrm>
            <a:off x="3200400" y="3429000"/>
            <a:ext cx="2606040" cy="1024128"/>
          </a:xfrm>
          <a:prstGeom prst="rect">
            <a:avLst/>
          </a:prstGeom>
          <a:solidFill>
            <a:schemeClr val="bg2"/>
          </a:solidFill>
          <a:ln w="12700">
            <a:solidFill>
              <a:schemeClr val="bg2"/>
            </a:solidFill>
            <a:prstDash val="solid"/>
          </a:ln>
        </p:spPr>
        <p:txBody>
          <a:bodyPr/>
          <a:lstStyle/>
          <a:p>
            <a:endParaRPr lang="en-US"/>
          </a:p>
        </p:txBody>
      </p:sp>
      <p:sp>
        <p:nvSpPr>
          <p:cNvPr id="20" name="cardtitle_669"/>
          <p:cNvSpPr txBox="1"/>
          <p:nvPr/>
        </p:nvSpPr>
        <p:spPr>
          <a:xfrm>
            <a:off x="3383280" y="3593592"/>
            <a:ext cx="224028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Breathing</a:t>
            </a:r>
            <a:endParaRPr lang="en-US" sz="1400" dirty="0"/>
          </a:p>
        </p:txBody>
      </p:sp>
      <p:sp>
        <p:nvSpPr>
          <p:cNvPr id="21" name="cardbody_670"/>
          <p:cNvSpPr txBox="1"/>
          <p:nvPr/>
        </p:nvSpPr>
        <p:spPr>
          <a:xfrm>
            <a:off x="3383280" y="3904488"/>
            <a:ext cx="2240280" cy="411480"/>
          </a:xfrm>
          <a:prstGeom prst="rect">
            <a:avLst/>
          </a:prstGeom>
          <a:noFill/>
          <a:ln/>
        </p:spPr>
        <p:txBody>
          <a:bodyPr wrap="square" lIns="0" tIns="0" rIns="0" bIns="0" rtlCol="0" anchor="t"/>
          <a:lstStyle/>
          <a:p>
            <a:pPr marL="0" indent="0">
              <a:buNone/>
            </a:pPr>
            <a:r>
              <a:rPr lang="en-US" sz="1200" dirty="0">
                <a:solidFill>
                  <a:schemeClr val="tx1"/>
                </a:solidFill>
              </a:rPr>
              <a:t>Breathe, Shoot, Scan, Breathe</a:t>
            </a:r>
            <a:endParaRPr lang="en-US" sz="1200" dirty="0"/>
          </a:p>
        </p:txBody>
      </p:sp>
      <p:pic>
        <p:nvPicPr>
          <p:cNvPr id="22" name="photo_671" descr="Training photo from the MPTC Patrol Rifle manual"/>
          <p:cNvPicPr>
            <a:picLocks noChangeAspect="1"/>
          </p:cNvPicPr>
          <p:nvPr/>
        </p:nvPicPr>
        <p:blipFill>
          <a:blip r:embed="rId3"/>
          <a:stretch>
            <a:fillRect/>
          </a:stretch>
        </p:blipFill>
        <p:spPr>
          <a:xfrm>
            <a:off x="6190042" y="1143000"/>
            <a:ext cx="2341756" cy="342900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Low Ready and High Ready</a:t>
            </a:r>
            <a:endParaRPr lang="en-US" sz="2800" dirty="0"/>
          </a:p>
        </p:txBody>
      </p:sp>
      <p:sp>
        <p:nvSpPr>
          <p:cNvPr id="4" name="card_672"/>
          <p:cNvSpPr/>
          <p:nvPr/>
        </p:nvSpPr>
        <p:spPr>
          <a:xfrm>
            <a:off x="457200" y="1143000"/>
            <a:ext cx="2743200" cy="3429000"/>
          </a:xfrm>
          <a:prstGeom prst="rect">
            <a:avLst/>
          </a:prstGeom>
          <a:solidFill>
            <a:schemeClr val="bg2"/>
          </a:solidFill>
          <a:ln w="12700">
            <a:solidFill>
              <a:schemeClr val="bg2"/>
            </a:solidFill>
            <a:prstDash val="solid"/>
          </a:ln>
        </p:spPr>
        <p:txBody>
          <a:bodyPr/>
          <a:lstStyle/>
          <a:p>
            <a:endParaRPr lang="en-US"/>
          </a:p>
        </p:txBody>
      </p:sp>
      <p:sp>
        <p:nvSpPr>
          <p:cNvPr id="5" name="cardtitle_673"/>
          <p:cNvSpPr txBox="1"/>
          <p:nvPr/>
        </p:nvSpPr>
        <p:spPr>
          <a:xfrm>
            <a:off x="640080" y="1307592"/>
            <a:ext cx="237744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Low Ready</a:t>
            </a:r>
            <a:endParaRPr lang="en-US" sz="1500" dirty="0"/>
          </a:p>
        </p:txBody>
      </p:sp>
      <p:sp>
        <p:nvSpPr>
          <p:cNvPr id="6" name="cardbody_674"/>
          <p:cNvSpPr txBox="1"/>
          <p:nvPr/>
        </p:nvSpPr>
        <p:spPr>
          <a:xfrm>
            <a:off x="640080" y="1691640"/>
            <a:ext cx="2377440" cy="2743200"/>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Muzzle down at about 45 degrees</a:t>
            </a:r>
            <a:endParaRPr lang="en-US" sz="1400" dirty="0"/>
          </a:p>
          <a:p>
            <a:pPr marL="152400" indent="-152400">
              <a:spcAft>
                <a:spcPts val="600"/>
              </a:spcAft>
              <a:buSzPct val="100000"/>
              <a:buChar char="•"/>
            </a:pPr>
            <a:r>
              <a:rPr lang="en-US" sz="1400" dirty="0">
                <a:solidFill>
                  <a:schemeClr val="tx1"/>
                </a:solidFill>
              </a:rPr>
              <a:t>Threat stays visible over the sights</a:t>
            </a:r>
            <a:endParaRPr lang="en-US" sz="1400" dirty="0"/>
          </a:p>
          <a:p>
            <a:pPr marL="152400" indent="-152400">
              <a:spcAft>
                <a:spcPts val="600"/>
              </a:spcAft>
              <a:buSzPct val="100000"/>
              <a:buChar char="•"/>
            </a:pPr>
            <a:r>
              <a:rPr lang="en-US" sz="1400" dirty="0">
                <a:solidFill>
                  <a:schemeClr val="tx1"/>
                </a:solidFill>
              </a:rPr>
              <a:t>Supports Cardinal Rule 2</a:t>
            </a:r>
            <a:endParaRPr lang="en-US" sz="1400" dirty="0"/>
          </a:p>
          <a:p>
            <a:pPr marL="152400" indent="-152400">
              <a:spcAft>
                <a:spcPts val="600"/>
              </a:spcAft>
              <a:buSzPct val="100000"/>
              <a:buChar char="•"/>
            </a:pPr>
            <a:r>
              <a:rPr lang="en-US" sz="1400" dirty="0">
                <a:solidFill>
                  <a:schemeClr val="tx1"/>
                </a:solidFill>
              </a:rPr>
              <a:t>Raise the muzzle slightly to engage</a:t>
            </a:r>
            <a:endParaRPr lang="en-US" sz="1400" dirty="0"/>
          </a:p>
        </p:txBody>
      </p:sp>
      <p:sp>
        <p:nvSpPr>
          <p:cNvPr id="7" name="card_675"/>
          <p:cNvSpPr/>
          <p:nvPr/>
        </p:nvSpPr>
        <p:spPr>
          <a:xfrm>
            <a:off x="3383280" y="1143000"/>
            <a:ext cx="2743200" cy="3429000"/>
          </a:xfrm>
          <a:prstGeom prst="rect">
            <a:avLst/>
          </a:prstGeom>
          <a:solidFill>
            <a:schemeClr val="bg2"/>
          </a:solidFill>
          <a:ln w="12700">
            <a:solidFill>
              <a:schemeClr val="bg2"/>
            </a:solidFill>
            <a:prstDash val="solid"/>
          </a:ln>
        </p:spPr>
        <p:txBody>
          <a:bodyPr/>
          <a:lstStyle/>
          <a:p>
            <a:endParaRPr lang="en-US"/>
          </a:p>
        </p:txBody>
      </p:sp>
      <p:sp>
        <p:nvSpPr>
          <p:cNvPr id="8" name="cardtitle_676"/>
          <p:cNvSpPr txBox="1"/>
          <p:nvPr/>
        </p:nvSpPr>
        <p:spPr>
          <a:xfrm>
            <a:off x="3566160" y="1307592"/>
            <a:ext cx="237744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High Ready</a:t>
            </a:r>
            <a:endParaRPr lang="en-US" sz="1500" dirty="0"/>
          </a:p>
        </p:txBody>
      </p:sp>
      <p:sp>
        <p:nvSpPr>
          <p:cNvPr id="9" name="cardbody_677"/>
          <p:cNvSpPr txBox="1"/>
          <p:nvPr/>
        </p:nvSpPr>
        <p:spPr>
          <a:xfrm>
            <a:off x="3566160" y="1691640"/>
            <a:ext cx="2377440" cy="2743200"/>
          </a:xfrm>
          <a:prstGeom prst="rect">
            <a:avLst/>
          </a:prstGeom>
          <a:noFill/>
          <a:ln/>
        </p:spPr>
        <p:txBody>
          <a:bodyPr wrap="square" lIns="0" tIns="0" rIns="0" bIns="0" rtlCol="0" anchor="t"/>
          <a:lstStyle/>
          <a:p>
            <a:pPr marL="152400" indent="-152400">
              <a:spcAft>
                <a:spcPts val="600"/>
              </a:spcAft>
              <a:buSzPct val="100000"/>
              <a:buChar char="•"/>
            </a:pPr>
            <a:r>
              <a:rPr lang="en-US" sz="1400" dirty="0">
                <a:solidFill>
                  <a:schemeClr val="tx1"/>
                </a:solidFill>
              </a:rPr>
              <a:t>Hands on grip and handguard</a:t>
            </a:r>
            <a:endParaRPr lang="en-US" sz="1400" dirty="0"/>
          </a:p>
          <a:p>
            <a:pPr marL="152400" indent="-152400">
              <a:spcAft>
                <a:spcPts val="600"/>
              </a:spcAft>
              <a:buSzPct val="100000"/>
              <a:buChar char="•"/>
            </a:pPr>
            <a:r>
              <a:rPr lang="en-US" sz="1400" dirty="0">
                <a:solidFill>
                  <a:schemeClr val="tx1"/>
                </a:solidFill>
              </a:rPr>
              <a:t>Stock slightly under the armpit</a:t>
            </a:r>
            <a:endParaRPr lang="en-US" sz="1400" dirty="0"/>
          </a:p>
          <a:p>
            <a:pPr marL="152400" indent="-152400">
              <a:spcAft>
                <a:spcPts val="600"/>
              </a:spcAft>
              <a:buSzPct val="100000"/>
              <a:buChar char="•"/>
            </a:pPr>
            <a:r>
              <a:rPr lang="en-US" sz="1400" dirty="0">
                <a:solidFill>
                  <a:schemeClr val="tx1"/>
                </a:solidFill>
              </a:rPr>
              <a:t>Rifle just below the line of sight</a:t>
            </a:r>
            <a:endParaRPr lang="en-US" sz="1400" dirty="0"/>
          </a:p>
          <a:p>
            <a:pPr marL="152400" indent="-152400">
              <a:spcAft>
                <a:spcPts val="600"/>
              </a:spcAft>
              <a:buSzPct val="100000"/>
              <a:buChar char="•"/>
            </a:pPr>
            <a:r>
              <a:rPr lang="en-US" sz="1400" dirty="0">
                <a:solidFill>
                  <a:schemeClr val="tx1"/>
                </a:solidFill>
              </a:rPr>
              <a:t>Full view of the threat area</a:t>
            </a:r>
            <a:endParaRPr lang="en-US" sz="1400" dirty="0"/>
          </a:p>
          <a:p>
            <a:pPr marL="152400" indent="-152400">
              <a:spcAft>
                <a:spcPts val="600"/>
              </a:spcAft>
              <a:buSzPct val="100000"/>
              <a:buChar char="•"/>
            </a:pPr>
            <a:r>
              <a:rPr lang="en-US" sz="1400" dirty="0">
                <a:solidFill>
                  <a:schemeClr val="tx1"/>
                </a:solidFill>
              </a:rPr>
              <a:t>Drive out and pull into the shoulder</a:t>
            </a:r>
            <a:endParaRPr lang="en-US" sz="1400" dirty="0"/>
          </a:p>
        </p:txBody>
      </p:sp>
      <p:pic>
        <p:nvPicPr>
          <p:cNvPr id="10" name="photo_678" descr="Training photo from the MPTC Patrol Rifle manual"/>
          <p:cNvPicPr>
            <a:picLocks noChangeAspect="1"/>
          </p:cNvPicPr>
          <p:nvPr/>
        </p:nvPicPr>
        <p:blipFill>
          <a:blip r:embed="rId3"/>
          <a:stretch>
            <a:fillRect/>
          </a:stretch>
        </p:blipFill>
        <p:spPr>
          <a:xfrm>
            <a:off x="6697980" y="1143000"/>
            <a:ext cx="1600200" cy="342900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Standing</a:t>
            </a:r>
            <a:endParaRPr lang="en-US" sz="2800" dirty="0"/>
          </a:p>
        </p:txBody>
      </p:sp>
      <p:sp>
        <p:nvSpPr>
          <p:cNvPr id="4" name="bullets_679"/>
          <p:cNvSpPr txBox="1"/>
          <p:nvPr/>
        </p:nvSpPr>
        <p:spPr>
          <a:xfrm>
            <a:off x="457200" y="1143000"/>
            <a:ext cx="5120640" cy="3429000"/>
          </a:xfrm>
          <a:prstGeom prst="rect">
            <a:avLst/>
          </a:prstGeom>
          <a:noFill/>
          <a:ln/>
        </p:spPr>
        <p:txBody>
          <a:bodyPr wrap="square" lIns="0" tIns="0" rIns="0" bIns="0" rtlCol="0" anchor="t"/>
          <a:lstStyle/>
          <a:p>
            <a:pPr marL="203200" indent="-203200">
              <a:spcAft>
                <a:spcPts val="800"/>
              </a:spcAft>
              <a:buSzPct val="100000"/>
              <a:buChar char="•"/>
            </a:pPr>
            <a:r>
              <a:rPr lang="en-US" sz="1600" dirty="0">
                <a:solidFill>
                  <a:schemeClr val="tx1"/>
                </a:solidFill>
              </a:rPr>
              <a:t>Most used position. Best balance of mobility and stability</a:t>
            </a:r>
            <a:endParaRPr lang="en-US" sz="1600" dirty="0"/>
          </a:p>
          <a:p>
            <a:pPr marL="203200" indent="-203200">
              <a:spcAft>
                <a:spcPts val="800"/>
              </a:spcAft>
              <a:buSzPct val="100000"/>
              <a:buChar char="•"/>
            </a:pPr>
            <a:r>
              <a:rPr lang="en-US" sz="1600" dirty="0">
                <a:solidFill>
                  <a:schemeClr val="tx1"/>
                </a:solidFill>
              </a:rPr>
              <a:t>Square to the target to get the most from body armor</a:t>
            </a:r>
            <a:endParaRPr lang="en-US" sz="1600" dirty="0"/>
          </a:p>
          <a:p>
            <a:pPr marL="203200" indent="-203200">
              <a:spcAft>
                <a:spcPts val="800"/>
              </a:spcAft>
              <a:buSzPct val="100000"/>
              <a:buChar char="•"/>
            </a:pPr>
            <a:r>
              <a:rPr lang="en-US" sz="1600" dirty="0">
                <a:solidFill>
                  <a:schemeClr val="tx1"/>
                </a:solidFill>
              </a:rPr>
              <a:t>Knees flexed, weight forward, leaning into the shot</a:t>
            </a:r>
            <a:endParaRPr lang="en-US" sz="1600" dirty="0"/>
          </a:p>
          <a:p>
            <a:pPr marL="203200" indent="-203200">
              <a:spcAft>
                <a:spcPts val="800"/>
              </a:spcAft>
              <a:buSzPct val="100000"/>
              <a:buChar char="•"/>
            </a:pPr>
            <a:r>
              <a:rPr lang="en-US" sz="1600" dirty="0">
                <a:solidFill>
                  <a:schemeClr val="tx1"/>
                </a:solidFill>
              </a:rPr>
              <a:t>Pivot 180 degrees on the feet and 90 degrees at the waist</a:t>
            </a:r>
            <a:endParaRPr lang="en-US" sz="1600" dirty="0"/>
          </a:p>
          <a:p>
            <a:pPr marL="203200" indent="-203200">
              <a:spcAft>
                <a:spcPts val="800"/>
              </a:spcAft>
              <a:buSzPct val="100000"/>
              <a:buChar char="•"/>
            </a:pPr>
            <a:r>
              <a:rPr lang="en-US" sz="1600" dirty="0">
                <a:solidFill>
                  <a:schemeClr val="tx1"/>
                </a:solidFill>
              </a:rPr>
              <a:t>Elbows in to the torso for added stability</a:t>
            </a:r>
            <a:endParaRPr lang="en-US" sz="1600" dirty="0"/>
          </a:p>
          <a:p>
            <a:pPr marL="203200" indent="-203200">
              <a:spcAft>
                <a:spcPts val="800"/>
              </a:spcAft>
              <a:buSzPct val="100000"/>
              <a:buChar char="•"/>
            </a:pPr>
            <a:r>
              <a:rPr lang="en-US" sz="1600" dirty="0">
                <a:solidFill>
                  <a:schemeClr val="tx1"/>
                </a:solidFill>
              </a:rPr>
              <a:t>Can be static or on the move</a:t>
            </a:r>
            <a:endParaRPr lang="en-US" sz="1600" dirty="0"/>
          </a:p>
        </p:txBody>
      </p:sp>
      <p:pic>
        <p:nvPicPr>
          <p:cNvPr id="5" name="photo_680" descr="Training photo from the MPTC Patrol Rifle manual"/>
          <p:cNvPicPr>
            <a:picLocks noChangeAspect="1"/>
          </p:cNvPicPr>
          <p:nvPr/>
        </p:nvPicPr>
        <p:blipFill>
          <a:blip r:embed="rId3"/>
          <a:stretch>
            <a:fillRect/>
          </a:stretch>
        </p:blipFill>
        <p:spPr>
          <a:xfrm>
            <a:off x="6006164" y="1143000"/>
            <a:ext cx="2526632" cy="342900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Kneeling: Three Variations</a:t>
            </a:r>
            <a:endParaRPr lang="en-US" sz="2800" dirty="0"/>
          </a:p>
        </p:txBody>
      </p:sp>
      <p:pic>
        <p:nvPicPr>
          <p:cNvPr id="4" name="photo_681" descr="Training photo from the MPTC Patrol Rifle manual"/>
          <p:cNvPicPr>
            <a:picLocks noChangeAspect="1"/>
          </p:cNvPicPr>
          <p:nvPr/>
        </p:nvPicPr>
        <p:blipFill>
          <a:blip r:embed="rId3"/>
          <a:stretch>
            <a:fillRect/>
          </a:stretch>
        </p:blipFill>
        <p:spPr>
          <a:xfrm>
            <a:off x="752094" y="1097280"/>
            <a:ext cx="2061972" cy="1874520"/>
          </a:xfrm>
          <a:prstGeom prst="rect">
            <a:avLst/>
          </a:prstGeom>
        </p:spPr>
      </p:pic>
      <p:sp>
        <p:nvSpPr>
          <p:cNvPr id="5" name="kt_682"/>
          <p:cNvSpPr txBox="1"/>
          <p:nvPr/>
        </p:nvSpPr>
        <p:spPr>
          <a:xfrm>
            <a:off x="457200" y="3063240"/>
            <a:ext cx="26517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Brace Kneeling</a:t>
            </a:r>
            <a:endParaRPr lang="en-US" sz="1500" dirty="0"/>
          </a:p>
        </p:txBody>
      </p:sp>
      <p:sp>
        <p:nvSpPr>
          <p:cNvPr id="6" name="kd_683"/>
          <p:cNvSpPr txBox="1"/>
          <p:nvPr/>
        </p:nvSpPr>
        <p:spPr>
          <a:xfrm>
            <a:off x="457200" y="3401568"/>
            <a:ext cx="2651760" cy="1188720"/>
          </a:xfrm>
          <a:prstGeom prst="rect">
            <a:avLst/>
          </a:prstGeom>
          <a:noFill/>
          <a:ln/>
        </p:spPr>
        <p:txBody>
          <a:bodyPr wrap="square" lIns="0" tIns="0" rIns="0" bIns="0" rtlCol="0" anchor="t"/>
          <a:lstStyle/>
          <a:p>
            <a:pPr marL="0" indent="0">
              <a:buNone/>
            </a:pPr>
            <a:r>
              <a:rPr lang="en-US" sz="1300" dirty="0">
                <a:solidFill>
                  <a:schemeClr val="tx1"/>
                </a:solidFill>
              </a:rPr>
              <a:t>Classic position. Support elbow against the side of the leg or triceps on the knee. Avoid bone to bone contact</a:t>
            </a:r>
            <a:endParaRPr lang="en-US" sz="1300" dirty="0"/>
          </a:p>
        </p:txBody>
      </p:sp>
      <p:pic>
        <p:nvPicPr>
          <p:cNvPr id="7" name="photo_684" descr="Training photo from the MPTC Patrol Rifle manual"/>
          <p:cNvPicPr>
            <a:picLocks noChangeAspect="1"/>
          </p:cNvPicPr>
          <p:nvPr/>
        </p:nvPicPr>
        <p:blipFill>
          <a:blip r:embed="rId4"/>
          <a:stretch>
            <a:fillRect/>
          </a:stretch>
        </p:blipFill>
        <p:spPr>
          <a:xfrm>
            <a:off x="3626249" y="1097280"/>
            <a:ext cx="1928078" cy="1874520"/>
          </a:xfrm>
          <a:prstGeom prst="rect">
            <a:avLst/>
          </a:prstGeom>
        </p:spPr>
      </p:pic>
      <p:sp>
        <p:nvSpPr>
          <p:cNvPr id="8" name="kt_685"/>
          <p:cNvSpPr txBox="1"/>
          <p:nvPr/>
        </p:nvSpPr>
        <p:spPr>
          <a:xfrm>
            <a:off x="3264408" y="3063240"/>
            <a:ext cx="26517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Speed Kneeling</a:t>
            </a:r>
            <a:endParaRPr lang="en-US" sz="1500" dirty="0"/>
          </a:p>
        </p:txBody>
      </p:sp>
      <p:sp>
        <p:nvSpPr>
          <p:cNvPr id="9" name="kd_686"/>
          <p:cNvSpPr txBox="1"/>
          <p:nvPr/>
        </p:nvSpPr>
        <p:spPr>
          <a:xfrm>
            <a:off x="3264408" y="3401568"/>
            <a:ext cx="2651760" cy="1188720"/>
          </a:xfrm>
          <a:prstGeom prst="rect">
            <a:avLst/>
          </a:prstGeom>
          <a:noFill/>
          <a:ln/>
        </p:spPr>
        <p:txBody>
          <a:bodyPr wrap="square" lIns="0" tIns="0" rIns="0" bIns="0" rtlCol="0" anchor="t"/>
          <a:lstStyle/>
          <a:p>
            <a:pPr marL="0" indent="0">
              <a:buNone/>
            </a:pPr>
            <a:r>
              <a:rPr lang="en-US" sz="1300" dirty="0">
                <a:solidFill>
                  <a:schemeClr val="tx1"/>
                </a:solidFill>
              </a:rPr>
              <a:t>Drop straight down. Arms do not touch the legs. Upper body stays in the standing position</a:t>
            </a:r>
            <a:endParaRPr lang="en-US" sz="1300" dirty="0"/>
          </a:p>
        </p:txBody>
      </p:sp>
      <p:pic>
        <p:nvPicPr>
          <p:cNvPr id="10" name="photo_687" descr="Training photo from the MPTC Patrol Rifle manual"/>
          <p:cNvPicPr>
            <a:picLocks noChangeAspect="1"/>
          </p:cNvPicPr>
          <p:nvPr/>
        </p:nvPicPr>
        <p:blipFill>
          <a:blip r:embed="rId5"/>
          <a:stretch>
            <a:fillRect/>
          </a:stretch>
        </p:blipFill>
        <p:spPr>
          <a:xfrm>
            <a:off x="6356096" y="1097280"/>
            <a:ext cx="2082800" cy="1874520"/>
          </a:xfrm>
          <a:prstGeom prst="rect">
            <a:avLst/>
          </a:prstGeom>
        </p:spPr>
      </p:pic>
      <p:sp>
        <p:nvSpPr>
          <p:cNvPr id="11" name="kt_688"/>
          <p:cNvSpPr txBox="1"/>
          <p:nvPr/>
        </p:nvSpPr>
        <p:spPr>
          <a:xfrm>
            <a:off x="6071616" y="3063240"/>
            <a:ext cx="26517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California Kneeling</a:t>
            </a:r>
            <a:endParaRPr lang="en-US" sz="1500" dirty="0"/>
          </a:p>
        </p:txBody>
      </p:sp>
      <p:sp>
        <p:nvSpPr>
          <p:cNvPr id="12" name="kd_689"/>
          <p:cNvSpPr txBox="1"/>
          <p:nvPr/>
        </p:nvSpPr>
        <p:spPr>
          <a:xfrm>
            <a:off x="6071616" y="3401568"/>
            <a:ext cx="2651760" cy="1188720"/>
          </a:xfrm>
          <a:prstGeom prst="rect">
            <a:avLst/>
          </a:prstGeom>
          <a:noFill/>
          <a:ln/>
        </p:spPr>
        <p:txBody>
          <a:bodyPr wrap="square" lIns="0" tIns="0" rIns="0" bIns="0" rtlCol="0" anchor="t"/>
          <a:lstStyle/>
          <a:p>
            <a:pPr marL="0" indent="0">
              <a:buNone/>
            </a:pPr>
            <a:r>
              <a:rPr lang="en-US" sz="1300" dirty="0">
                <a:solidFill>
                  <a:schemeClr val="tx1"/>
                </a:solidFill>
              </a:rPr>
              <a:t>Both knees down, no arm to leg support. Can lean back to lower the profile over cover</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Sitting Positions</a:t>
            </a:r>
            <a:endParaRPr lang="en-US" sz="2800" dirty="0"/>
          </a:p>
        </p:txBody>
      </p:sp>
      <p:pic>
        <p:nvPicPr>
          <p:cNvPr id="4" name="photo_690" descr="Training photo from the MPTC Patrol Rifle manual"/>
          <p:cNvPicPr>
            <a:picLocks noChangeAspect="1"/>
          </p:cNvPicPr>
          <p:nvPr/>
        </p:nvPicPr>
        <p:blipFill>
          <a:blip r:embed="rId3"/>
          <a:stretch>
            <a:fillRect/>
          </a:stretch>
        </p:blipFill>
        <p:spPr>
          <a:xfrm>
            <a:off x="720852" y="1097280"/>
            <a:ext cx="2124456" cy="1874520"/>
          </a:xfrm>
          <a:prstGeom prst="rect">
            <a:avLst/>
          </a:prstGeom>
        </p:spPr>
      </p:pic>
      <p:sp>
        <p:nvSpPr>
          <p:cNvPr id="5" name="kt_691"/>
          <p:cNvSpPr txBox="1"/>
          <p:nvPr/>
        </p:nvSpPr>
        <p:spPr>
          <a:xfrm>
            <a:off x="457200" y="3063240"/>
            <a:ext cx="26517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Cross Leg</a:t>
            </a:r>
            <a:endParaRPr lang="en-US" sz="1500" dirty="0"/>
          </a:p>
        </p:txBody>
      </p:sp>
      <p:sp>
        <p:nvSpPr>
          <p:cNvPr id="6" name="kd_692"/>
          <p:cNvSpPr txBox="1"/>
          <p:nvPr/>
        </p:nvSpPr>
        <p:spPr>
          <a:xfrm>
            <a:off x="457200" y="3401568"/>
            <a:ext cx="2651760" cy="1188720"/>
          </a:xfrm>
          <a:prstGeom prst="rect">
            <a:avLst/>
          </a:prstGeom>
          <a:noFill/>
          <a:ln/>
        </p:spPr>
        <p:txBody>
          <a:bodyPr wrap="square" lIns="0" tIns="0" rIns="0" bIns="0" rtlCol="0" anchor="t"/>
          <a:lstStyle/>
          <a:p>
            <a:pPr marL="0" indent="0">
              <a:buNone/>
            </a:pPr>
            <a:r>
              <a:rPr lang="en-US" sz="1300" dirty="0">
                <a:solidFill>
                  <a:schemeClr val="tx1"/>
                </a:solidFill>
              </a:rPr>
              <a:t>Legs extended and slightly bent, left over right. Elbows just behind the knees inside the thigh</a:t>
            </a:r>
            <a:endParaRPr lang="en-US" sz="1300" dirty="0"/>
          </a:p>
        </p:txBody>
      </p:sp>
      <p:pic>
        <p:nvPicPr>
          <p:cNvPr id="7" name="photo_693" descr="Training photo from the MPTC Patrol Rifle manual"/>
          <p:cNvPicPr>
            <a:picLocks noChangeAspect="1"/>
          </p:cNvPicPr>
          <p:nvPr/>
        </p:nvPicPr>
        <p:blipFill>
          <a:blip r:embed="rId4"/>
          <a:stretch>
            <a:fillRect/>
          </a:stretch>
        </p:blipFill>
        <p:spPr>
          <a:xfrm>
            <a:off x="3506581" y="1097280"/>
            <a:ext cx="2167414" cy="1874520"/>
          </a:xfrm>
          <a:prstGeom prst="rect">
            <a:avLst/>
          </a:prstGeom>
        </p:spPr>
      </p:pic>
      <p:sp>
        <p:nvSpPr>
          <p:cNvPr id="8" name="kt_694"/>
          <p:cNvSpPr txBox="1"/>
          <p:nvPr/>
        </p:nvSpPr>
        <p:spPr>
          <a:xfrm>
            <a:off x="3264408" y="3063240"/>
            <a:ext cx="26517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Cross Ankle</a:t>
            </a:r>
            <a:endParaRPr lang="en-US" sz="1500" dirty="0"/>
          </a:p>
        </p:txBody>
      </p:sp>
      <p:sp>
        <p:nvSpPr>
          <p:cNvPr id="9" name="kd_695"/>
          <p:cNvSpPr txBox="1"/>
          <p:nvPr/>
        </p:nvSpPr>
        <p:spPr>
          <a:xfrm>
            <a:off x="3264408" y="3401568"/>
            <a:ext cx="2651760" cy="1188720"/>
          </a:xfrm>
          <a:prstGeom prst="rect">
            <a:avLst/>
          </a:prstGeom>
          <a:noFill/>
          <a:ln/>
        </p:spPr>
        <p:txBody>
          <a:bodyPr wrap="square" lIns="0" tIns="0" rIns="0" bIns="0" rtlCol="0" anchor="t"/>
          <a:lstStyle/>
          <a:p>
            <a:pPr marL="0" indent="0">
              <a:buNone/>
            </a:pPr>
            <a:r>
              <a:rPr lang="en-US" sz="1300" dirty="0">
                <a:solidFill>
                  <a:schemeClr val="tx1"/>
                </a:solidFill>
              </a:rPr>
              <a:t>Cross at the ankles and tuck them under you. Left hand just forward of the chamber</a:t>
            </a:r>
            <a:endParaRPr lang="en-US" sz="1300" dirty="0"/>
          </a:p>
        </p:txBody>
      </p:sp>
      <p:pic>
        <p:nvPicPr>
          <p:cNvPr id="10" name="photo_696" descr="Training photo from the MPTC Patrol Rifle manual"/>
          <p:cNvPicPr>
            <a:picLocks noChangeAspect="1"/>
          </p:cNvPicPr>
          <p:nvPr/>
        </p:nvPicPr>
        <p:blipFill>
          <a:blip r:embed="rId5"/>
          <a:stretch>
            <a:fillRect/>
          </a:stretch>
        </p:blipFill>
        <p:spPr>
          <a:xfrm>
            <a:off x="6192447" y="1097280"/>
            <a:ext cx="2410097" cy="1874520"/>
          </a:xfrm>
          <a:prstGeom prst="rect">
            <a:avLst/>
          </a:prstGeom>
        </p:spPr>
      </p:pic>
      <p:sp>
        <p:nvSpPr>
          <p:cNvPr id="11" name="kt_697"/>
          <p:cNvSpPr txBox="1"/>
          <p:nvPr/>
        </p:nvSpPr>
        <p:spPr>
          <a:xfrm>
            <a:off x="6071616" y="3063240"/>
            <a:ext cx="26517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Open Leg</a:t>
            </a:r>
            <a:endParaRPr lang="en-US" sz="1500" dirty="0"/>
          </a:p>
        </p:txBody>
      </p:sp>
      <p:sp>
        <p:nvSpPr>
          <p:cNvPr id="12" name="kd_698"/>
          <p:cNvSpPr txBox="1"/>
          <p:nvPr/>
        </p:nvSpPr>
        <p:spPr>
          <a:xfrm>
            <a:off x="6071616" y="3401568"/>
            <a:ext cx="2651760" cy="1188720"/>
          </a:xfrm>
          <a:prstGeom prst="rect">
            <a:avLst/>
          </a:prstGeom>
          <a:noFill/>
          <a:ln/>
        </p:spPr>
        <p:txBody>
          <a:bodyPr wrap="square" lIns="0" tIns="0" rIns="0" bIns="0" rtlCol="0" anchor="t"/>
          <a:lstStyle/>
          <a:p>
            <a:pPr marL="0" indent="0">
              <a:buNone/>
            </a:pPr>
            <a:r>
              <a:rPr lang="en-US" sz="1300" dirty="0">
                <a:solidFill>
                  <a:schemeClr val="tx1"/>
                </a:solidFill>
              </a:rPr>
              <a:t>Legs extended, heels dug in. Elbows inside the thighs just below the knee</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Prone</a:t>
            </a:r>
            <a:endParaRPr lang="en-US" sz="2800" dirty="0"/>
          </a:p>
        </p:txBody>
      </p:sp>
      <p:sp>
        <p:nvSpPr>
          <p:cNvPr id="4" name="bullets_699"/>
          <p:cNvSpPr txBox="1"/>
          <p:nvPr/>
        </p:nvSpPr>
        <p:spPr>
          <a:xfrm>
            <a:off x="457200" y="1143000"/>
            <a:ext cx="4572000" cy="34290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Most stable of the unsupported positions. Used behind or around low cover</a:t>
            </a:r>
            <a:endParaRPr lang="en-US" sz="1400" dirty="0"/>
          </a:p>
          <a:p>
            <a:pPr marL="203200" indent="-203200">
              <a:spcAft>
                <a:spcPts val="600"/>
              </a:spcAft>
              <a:buSzPct val="100000"/>
              <a:buChar char="•"/>
            </a:pPr>
            <a:r>
              <a:rPr lang="en-US" sz="1400" dirty="0">
                <a:solidFill>
                  <a:schemeClr val="tx1"/>
                </a:solidFill>
              </a:rPr>
              <a:t>Takes more time to get into. Shooter cannot move as quickly</a:t>
            </a:r>
            <a:endParaRPr lang="en-US" sz="1400" dirty="0"/>
          </a:p>
          <a:p>
            <a:pPr marL="203200" indent="-203200">
              <a:spcAft>
                <a:spcPts val="600"/>
              </a:spcAft>
              <a:buSzPct val="100000"/>
              <a:buChar char="•"/>
            </a:pPr>
            <a:r>
              <a:rPr lang="en-US" sz="1400" dirty="0">
                <a:solidFill>
                  <a:schemeClr val="tx1"/>
                </a:solidFill>
              </a:rPr>
              <a:t>Body points 10 to 20 degrees right of the target</a:t>
            </a:r>
            <a:endParaRPr lang="en-US" sz="1400" dirty="0"/>
          </a:p>
          <a:p>
            <a:pPr marL="203200" indent="-203200">
              <a:spcAft>
                <a:spcPts val="600"/>
              </a:spcAft>
              <a:buSzPct val="100000"/>
              <a:buChar char="•"/>
            </a:pPr>
            <a:r>
              <a:rPr lang="en-US" sz="1400" dirty="0">
                <a:solidFill>
                  <a:schemeClr val="tx1"/>
                </a:solidFill>
              </a:rPr>
              <a:t>Shoulders square with the spine, weight on the left side</a:t>
            </a:r>
            <a:endParaRPr lang="en-US" sz="1400" dirty="0"/>
          </a:p>
          <a:p>
            <a:pPr marL="203200" indent="-203200">
              <a:spcAft>
                <a:spcPts val="600"/>
              </a:spcAft>
              <a:buSzPct val="100000"/>
              <a:buChar char="•"/>
            </a:pPr>
            <a:r>
              <a:rPr lang="en-US" sz="1400" dirty="0">
                <a:solidFill>
                  <a:schemeClr val="tx1"/>
                </a:solidFill>
              </a:rPr>
              <a:t>Left leg straight, right leg drawn up as if crawling</a:t>
            </a:r>
            <a:endParaRPr lang="en-US" sz="1400" dirty="0"/>
          </a:p>
          <a:p>
            <a:pPr marL="203200" indent="-203200">
              <a:spcAft>
                <a:spcPts val="600"/>
              </a:spcAft>
              <a:buSzPct val="100000"/>
              <a:buChar char="•"/>
            </a:pPr>
            <a:r>
              <a:rPr lang="en-US" sz="1400" dirty="0">
                <a:solidFill>
                  <a:schemeClr val="tx1"/>
                </a:solidFill>
              </a:rPr>
              <a:t>Left hand forward cradling the rifle. Right elbow slightly out, on the ground</a:t>
            </a:r>
            <a:endParaRPr lang="en-US" sz="1400" dirty="0"/>
          </a:p>
          <a:p>
            <a:pPr marL="203200" indent="-203200">
              <a:spcAft>
                <a:spcPts val="600"/>
              </a:spcAft>
              <a:buSzPct val="100000"/>
              <a:buChar char="•"/>
            </a:pPr>
            <a:r>
              <a:rPr lang="en-US" sz="1400" dirty="0">
                <a:solidFill>
                  <a:schemeClr val="tx1"/>
                </a:solidFill>
              </a:rPr>
              <a:t>Head level. Rifle snug in the shoulder pocket with a solid cheek weld</a:t>
            </a:r>
            <a:endParaRPr lang="en-US" sz="1400" dirty="0"/>
          </a:p>
        </p:txBody>
      </p:sp>
      <p:pic>
        <p:nvPicPr>
          <p:cNvPr id="5" name="photo_700" descr="Training photo from the MPTC Patrol Rifle manual"/>
          <p:cNvPicPr>
            <a:picLocks noChangeAspect="1"/>
          </p:cNvPicPr>
          <p:nvPr/>
        </p:nvPicPr>
        <p:blipFill>
          <a:blip r:embed="rId3"/>
          <a:stretch>
            <a:fillRect/>
          </a:stretch>
        </p:blipFill>
        <p:spPr>
          <a:xfrm>
            <a:off x="5733288" y="1143000"/>
            <a:ext cx="2432304" cy="1600200"/>
          </a:xfrm>
          <a:prstGeom prst="rect">
            <a:avLst/>
          </a:prstGeom>
        </p:spPr>
      </p:pic>
      <p:pic>
        <p:nvPicPr>
          <p:cNvPr id="6" name="photo_701" descr="Training photo from the MPTC Patrol Rifle manual"/>
          <p:cNvPicPr>
            <a:picLocks noChangeAspect="1"/>
          </p:cNvPicPr>
          <p:nvPr/>
        </p:nvPicPr>
        <p:blipFill>
          <a:blip r:embed="rId4"/>
          <a:stretch>
            <a:fillRect/>
          </a:stretch>
        </p:blipFill>
        <p:spPr>
          <a:xfrm>
            <a:off x="5716959" y="2880360"/>
            <a:ext cx="2464961" cy="169164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Rollover Prone and Squatting</a:t>
            </a:r>
            <a:endParaRPr lang="en-US" sz="2800" dirty="0"/>
          </a:p>
        </p:txBody>
      </p:sp>
      <p:pic>
        <p:nvPicPr>
          <p:cNvPr id="4" name="photo_702" descr="Training photo from the MPTC Patrol Rifle manual"/>
          <p:cNvPicPr>
            <a:picLocks noChangeAspect="1"/>
          </p:cNvPicPr>
          <p:nvPr/>
        </p:nvPicPr>
        <p:blipFill>
          <a:blip r:embed="rId3"/>
          <a:stretch>
            <a:fillRect/>
          </a:stretch>
        </p:blipFill>
        <p:spPr>
          <a:xfrm>
            <a:off x="1230015" y="1097280"/>
            <a:ext cx="2477729" cy="1920240"/>
          </a:xfrm>
          <a:prstGeom prst="rect">
            <a:avLst/>
          </a:prstGeom>
        </p:spPr>
      </p:pic>
      <p:sp>
        <p:nvSpPr>
          <p:cNvPr id="5" name="kt_703"/>
          <p:cNvSpPr txBox="1"/>
          <p:nvPr/>
        </p:nvSpPr>
        <p:spPr>
          <a:xfrm>
            <a:off x="457200" y="3108960"/>
            <a:ext cx="40233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Rollover Prone</a:t>
            </a:r>
            <a:endParaRPr lang="en-US" sz="1500" dirty="0"/>
          </a:p>
        </p:txBody>
      </p:sp>
      <p:sp>
        <p:nvSpPr>
          <p:cNvPr id="6" name="bullets_704"/>
          <p:cNvSpPr txBox="1"/>
          <p:nvPr/>
        </p:nvSpPr>
        <p:spPr>
          <a:xfrm>
            <a:off x="457200" y="3456432"/>
            <a:ext cx="4023360" cy="1143000"/>
          </a:xfrm>
          <a:prstGeom prst="rect">
            <a:avLst/>
          </a:prstGeom>
          <a:noFill/>
          <a:ln/>
        </p:spPr>
        <p:txBody>
          <a:bodyPr wrap="square" lIns="0" tIns="0" rIns="0" bIns="0" rtlCol="0" anchor="t"/>
          <a:lstStyle/>
          <a:p>
            <a:pPr marL="203200" indent="-203200">
              <a:spcAft>
                <a:spcPts val="400"/>
              </a:spcAft>
              <a:buSzPct val="100000"/>
              <a:buChar char="•"/>
            </a:pPr>
            <a:r>
              <a:rPr lang="en-US" sz="1300" dirty="0">
                <a:solidFill>
                  <a:schemeClr val="tx1"/>
                </a:solidFill>
              </a:rPr>
              <a:t>Shoot from under vehicles or through openings too tight for standard prone</a:t>
            </a:r>
            <a:endParaRPr lang="en-US" sz="1300" dirty="0"/>
          </a:p>
          <a:p>
            <a:pPr marL="203200" indent="-203200">
              <a:spcAft>
                <a:spcPts val="400"/>
              </a:spcAft>
              <a:buSzPct val="100000"/>
              <a:buChar char="•"/>
            </a:pPr>
            <a:r>
              <a:rPr lang="en-US" sz="1300" dirty="0">
                <a:solidFill>
                  <a:schemeClr val="tx1"/>
                </a:solidFill>
              </a:rPr>
              <a:t>Iron sight line is about 2 inches above the muzzle. Roll to the side to use the sights</a:t>
            </a:r>
            <a:endParaRPr lang="en-US" sz="1300" dirty="0"/>
          </a:p>
        </p:txBody>
      </p:sp>
      <p:pic>
        <p:nvPicPr>
          <p:cNvPr id="7" name="photo_705" descr="Training photo from the MPTC Patrol Rifle manual"/>
          <p:cNvPicPr>
            <a:picLocks noChangeAspect="1"/>
          </p:cNvPicPr>
          <p:nvPr/>
        </p:nvPicPr>
        <p:blipFill>
          <a:blip r:embed="rId4"/>
          <a:stretch>
            <a:fillRect/>
          </a:stretch>
        </p:blipFill>
        <p:spPr>
          <a:xfrm>
            <a:off x="4945792" y="1097280"/>
            <a:ext cx="1401256" cy="1920240"/>
          </a:xfrm>
          <a:prstGeom prst="rect">
            <a:avLst/>
          </a:prstGeom>
        </p:spPr>
      </p:pic>
      <p:pic>
        <p:nvPicPr>
          <p:cNvPr id="8" name="photo_706" descr="Training photo from the MPTC Patrol Rifle manual"/>
          <p:cNvPicPr>
            <a:picLocks noChangeAspect="1"/>
          </p:cNvPicPr>
          <p:nvPr/>
        </p:nvPicPr>
        <p:blipFill>
          <a:blip r:embed="rId5"/>
          <a:stretch>
            <a:fillRect/>
          </a:stretch>
        </p:blipFill>
        <p:spPr>
          <a:xfrm>
            <a:off x="7076803" y="1097280"/>
            <a:ext cx="1254034" cy="1920240"/>
          </a:xfrm>
          <a:prstGeom prst="rect">
            <a:avLst/>
          </a:prstGeom>
        </p:spPr>
      </p:pic>
      <p:sp>
        <p:nvSpPr>
          <p:cNvPr id="9" name="kt_707"/>
          <p:cNvSpPr txBox="1"/>
          <p:nvPr/>
        </p:nvSpPr>
        <p:spPr>
          <a:xfrm>
            <a:off x="4663440" y="3108960"/>
            <a:ext cx="4023360" cy="320040"/>
          </a:xfrm>
          <a:prstGeom prst="rect">
            <a:avLst/>
          </a:prstGeom>
          <a:noFill/>
          <a:ln/>
        </p:spPr>
        <p:txBody>
          <a:bodyPr wrap="square" lIns="0" tIns="0" rIns="0" bIns="0" rtlCol="0" anchor="ctr"/>
          <a:lstStyle/>
          <a:p>
            <a:pPr marL="0" indent="0">
              <a:buNone/>
            </a:pPr>
            <a:r>
              <a:rPr lang="en-US" sz="1500" b="1" dirty="0">
                <a:solidFill>
                  <a:schemeClr val="tx2"/>
                </a:solidFill>
                <a:latin typeface="Arial" pitchFamily="34" charset="0"/>
                <a:ea typeface="Arial" pitchFamily="34" charset="-122"/>
                <a:cs typeface="Arial" pitchFamily="34" charset="-120"/>
              </a:rPr>
              <a:t>Squatting (Secondary)</a:t>
            </a:r>
            <a:endParaRPr lang="en-US" sz="1500" dirty="0"/>
          </a:p>
        </p:txBody>
      </p:sp>
      <p:sp>
        <p:nvSpPr>
          <p:cNvPr id="10" name="bullets_708"/>
          <p:cNvSpPr txBox="1"/>
          <p:nvPr/>
        </p:nvSpPr>
        <p:spPr>
          <a:xfrm>
            <a:off x="4663440" y="3456432"/>
            <a:ext cx="4023360" cy="1143000"/>
          </a:xfrm>
          <a:prstGeom prst="rect">
            <a:avLst/>
          </a:prstGeom>
          <a:noFill/>
          <a:ln/>
        </p:spPr>
        <p:txBody>
          <a:bodyPr wrap="square" lIns="0" tIns="0" rIns="0" bIns="0" rtlCol="0" anchor="t"/>
          <a:lstStyle/>
          <a:p>
            <a:pPr marL="203200" indent="-203200">
              <a:spcAft>
                <a:spcPts val="400"/>
              </a:spcAft>
              <a:buSzPct val="100000"/>
              <a:buChar char="•"/>
            </a:pPr>
            <a:r>
              <a:rPr lang="en-US" sz="1300" dirty="0">
                <a:solidFill>
                  <a:schemeClr val="tx1"/>
                </a:solidFill>
              </a:rPr>
              <a:t>Less stable. Only two narrow ground contact points, the feet</a:t>
            </a:r>
            <a:endParaRPr lang="en-US" sz="1300" dirty="0"/>
          </a:p>
          <a:p>
            <a:pPr marL="203200" indent="-203200">
              <a:spcAft>
                <a:spcPts val="400"/>
              </a:spcAft>
              <a:buSzPct val="100000"/>
              <a:buChar char="•"/>
            </a:pPr>
            <a:r>
              <a:rPr lang="en-US" sz="1300" dirty="0">
                <a:solidFill>
                  <a:schemeClr val="tx1"/>
                </a:solidFill>
              </a:rPr>
              <a:t>Practice it for ground with undesirable qualities</a:t>
            </a:r>
            <a:endParaRPr lang="en-US" sz="13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The Safety Circle</a:t>
            </a:r>
            <a:endParaRPr lang="en-US" sz="2800" dirty="0"/>
          </a:p>
        </p:txBody>
      </p:sp>
      <p:pic>
        <p:nvPicPr>
          <p:cNvPr id="4" name="photo_709" descr="Training photo from the MPTC Patrol Rifle manual"/>
          <p:cNvPicPr>
            <a:picLocks noChangeAspect="1"/>
          </p:cNvPicPr>
          <p:nvPr/>
        </p:nvPicPr>
        <p:blipFill>
          <a:blip r:embed="rId3"/>
          <a:stretch>
            <a:fillRect/>
          </a:stretch>
        </p:blipFill>
        <p:spPr>
          <a:xfrm>
            <a:off x="457200" y="1365885"/>
            <a:ext cx="4937760" cy="1748790"/>
          </a:xfrm>
          <a:prstGeom prst="rect">
            <a:avLst/>
          </a:prstGeom>
        </p:spPr>
      </p:pic>
      <p:sp>
        <p:nvSpPr>
          <p:cNvPr id="5" name="bullets_710"/>
          <p:cNvSpPr txBox="1"/>
          <p:nvPr/>
        </p:nvSpPr>
        <p:spPr>
          <a:xfrm>
            <a:off x="457200" y="3474720"/>
            <a:ext cx="4937760" cy="1097280"/>
          </a:xfrm>
          <a:prstGeom prst="rect">
            <a:avLst/>
          </a:prstGeom>
          <a:noFill/>
          <a:ln/>
        </p:spPr>
        <p:txBody>
          <a:bodyPr wrap="square" lIns="0" tIns="0" rIns="0" bIns="0" rtlCol="0" anchor="t"/>
          <a:lstStyle/>
          <a:p>
            <a:pPr marL="203200" indent="-203200">
              <a:spcAft>
                <a:spcPts val="300"/>
              </a:spcAft>
              <a:buSzPct val="100000"/>
              <a:buChar char="•"/>
            </a:pPr>
            <a:r>
              <a:rPr lang="en-US" sz="1300" dirty="0">
                <a:solidFill>
                  <a:schemeClr val="tx1"/>
                </a:solidFill>
              </a:rPr>
              <a:t>Maintain a muzzle depressed position, pointed at the ground just in front of your feet</a:t>
            </a:r>
            <a:endParaRPr lang="en-US" sz="1300" dirty="0"/>
          </a:p>
          <a:p>
            <a:pPr marL="203200" indent="-203200">
              <a:spcAft>
                <a:spcPts val="300"/>
              </a:spcAft>
              <a:buSzPct val="100000"/>
              <a:buChar char="•"/>
            </a:pPr>
            <a:r>
              <a:rPr lang="en-US" sz="1300" dirty="0">
                <a:solidFill>
                  <a:schemeClr val="tx1"/>
                </a:solidFill>
              </a:rPr>
              <a:t>Picture yourself in the center of a circle</a:t>
            </a:r>
            <a:endParaRPr lang="en-US" sz="1300" dirty="0"/>
          </a:p>
          <a:p>
            <a:pPr marL="203200" indent="-203200">
              <a:spcAft>
                <a:spcPts val="300"/>
              </a:spcAft>
              <a:buSzPct val="100000"/>
              <a:buChar char="•"/>
            </a:pPr>
            <a:r>
              <a:rPr lang="en-US" sz="1300" dirty="0">
                <a:solidFill>
                  <a:schemeClr val="tx1"/>
                </a:solidFill>
              </a:rPr>
              <a:t>The muzzle stays inside the circle until you face the threat</a:t>
            </a:r>
            <a:endParaRPr lang="en-US" sz="1300" dirty="0"/>
          </a:p>
          <a:p>
            <a:pPr marL="203200" indent="-203200">
              <a:spcAft>
                <a:spcPts val="300"/>
              </a:spcAft>
              <a:buSzPct val="100000"/>
              <a:buChar char="•"/>
            </a:pPr>
            <a:r>
              <a:rPr lang="en-US" sz="1300" dirty="0">
                <a:solidFill>
                  <a:schemeClr val="tx1"/>
                </a:solidFill>
              </a:rPr>
              <a:t>The more crowded the line, the smaller the circle</a:t>
            </a:r>
            <a:endParaRPr lang="en-US" sz="1300" dirty="0"/>
          </a:p>
        </p:txBody>
      </p:sp>
      <p:pic>
        <p:nvPicPr>
          <p:cNvPr id="6" name="photo_711" descr="A crowded line needs a smaller circle"/>
          <p:cNvPicPr>
            <a:picLocks noChangeAspect="1"/>
          </p:cNvPicPr>
          <p:nvPr/>
        </p:nvPicPr>
        <p:blipFill>
          <a:blip r:embed="rId4"/>
          <a:stretch>
            <a:fillRect/>
          </a:stretch>
        </p:blipFill>
        <p:spPr>
          <a:xfrm>
            <a:off x="5577840" y="1501033"/>
            <a:ext cx="3108960" cy="1204175"/>
          </a:xfrm>
          <a:prstGeom prst="rect">
            <a:avLst/>
          </a:prstGeom>
        </p:spPr>
      </p:pic>
      <p:sp>
        <p:nvSpPr>
          <p:cNvPr id="7" name="caption_712"/>
          <p:cNvSpPr txBox="1"/>
          <p:nvPr/>
        </p:nvSpPr>
        <p:spPr>
          <a:xfrm>
            <a:off x="5577840" y="3108960"/>
            <a:ext cx="3108960" cy="228600"/>
          </a:xfrm>
          <a:prstGeom prst="rect">
            <a:avLst/>
          </a:prstGeom>
          <a:noFill/>
          <a:ln/>
        </p:spPr>
        <p:txBody>
          <a:bodyPr wrap="square" lIns="0" tIns="0" rIns="0" bIns="0" rtlCol="0" anchor="ctr"/>
          <a:lstStyle/>
          <a:p>
            <a:pPr marL="0" indent="0" algn="ctr">
              <a:buNone/>
            </a:pPr>
            <a:r>
              <a:rPr lang="en-US" sz="1100" dirty="0">
                <a:solidFill>
                  <a:schemeClr val="accent3"/>
                </a:solidFill>
              </a:rPr>
              <a:t>A crowded line needs a smaller circle</a:t>
            </a:r>
            <a:endParaRPr lang="en-US" sz="11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Shooting on the Move</a:t>
            </a:r>
            <a:endParaRPr lang="en-US" sz="2800" dirty="0"/>
          </a:p>
        </p:txBody>
      </p:sp>
      <p:sp>
        <p:nvSpPr>
          <p:cNvPr id="4" name="card_713"/>
          <p:cNvSpPr/>
          <p:nvPr/>
        </p:nvSpPr>
        <p:spPr>
          <a:xfrm>
            <a:off x="457200" y="1143000"/>
            <a:ext cx="2651760" cy="2194560"/>
          </a:xfrm>
          <a:prstGeom prst="rect">
            <a:avLst/>
          </a:prstGeom>
          <a:solidFill>
            <a:schemeClr val="bg2"/>
          </a:solidFill>
          <a:ln w="12700">
            <a:solidFill>
              <a:schemeClr val="bg2"/>
            </a:solidFill>
            <a:prstDash val="solid"/>
          </a:ln>
        </p:spPr>
        <p:txBody>
          <a:bodyPr/>
          <a:lstStyle/>
          <a:p>
            <a:endParaRPr lang="en-US"/>
          </a:p>
        </p:txBody>
      </p:sp>
      <p:sp>
        <p:nvSpPr>
          <p:cNvPr id="5" name="iconbg_714"/>
          <p:cNvSpPr/>
          <p:nvPr/>
        </p:nvSpPr>
        <p:spPr>
          <a:xfrm>
            <a:off x="64008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6" name="icon_715" descr="preencoded.png"/>
          <p:cNvPicPr>
            <a:picLocks noChangeAspect="1"/>
          </p:cNvPicPr>
          <p:nvPr/>
        </p:nvPicPr>
        <p:blipFill>
          <a:blip r:embed="rId3"/>
          <a:stretch>
            <a:fillRect/>
          </a:stretch>
        </p:blipFill>
        <p:spPr>
          <a:xfrm>
            <a:off x="749808" y="1435608"/>
            <a:ext cx="237744" cy="237744"/>
          </a:xfrm>
          <a:prstGeom prst="rect">
            <a:avLst/>
          </a:prstGeom>
        </p:spPr>
      </p:pic>
      <p:sp>
        <p:nvSpPr>
          <p:cNvPr id="7" name="cardtitle_716"/>
          <p:cNvSpPr txBox="1"/>
          <p:nvPr/>
        </p:nvSpPr>
        <p:spPr>
          <a:xfrm>
            <a:off x="640080" y="1892808"/>
            <a:ext cx="22860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Advance</a:t>
            </a:r>
            <a:endParaRPr lang="en-US" sz="1500" dirty="0"/>
          </a:p>
        </p:txBody>
      </p:sp>
      <p:sp>
        <p:nvSpPr>
          <p:cNvPr id="8" name="cardbody_717"/>
          <p:cNvSpPr txBox="1"/>
          <p:nvPr/>
        </p:nvSpPr>
        <p:spPr>
          <a:xfrm>
            <a:off x="640080" y="2276856"/>
            <a:ext cx="2286000" cy="923544"/>
          </a:xfrm>
          <a:prstGeom prst="rect">
            <a:avLst/>
          </a:prstGeom>
          <a:noFill/>
          <a:ln/>
        </p:spPr>
        <p:txBody>
          <a:bodyPr wrap="square" lIns="0" tIns="0" rIns="0" bIns="0" rtlCol="0" anchor="t"/>
          <a:lstStyle/>
          <a:p>
            <a:pPr marL="0" indent="0">
              <a:buNone/>
            </a:pPr>
            <a:r>
              <a:rPr lang="en-US" sz="1300" dirty="0">
                <a:solidFill>
                  <a:schemeClr val="tx1"/>
                </a:solidFill>
              </a:rPr>
              <a:t>Bent knee walk. Knees absorb each step to stop front sight bounce. Shuffle step on uneven ground</a:t>
            </a:r>
            <a:endParaRPr lang="en-US" sz="1300" dirty="0"/>
          </a:p>
        </p:txBody>
      </p:sp>
      <p:sp>
        <p:nvSpPr>
          <p:cNvPr id="9" name="card_718"/>
          <p:cNvSpPr/>
          <p:nvPr/>
        </p:nvSpPr>
        <p:spPr>
          <a:xfrm>
            <a:off x="457200" y="3474720"/>
            <a:ext cx="2651760" cy="1097280"/>
          </a:xfrm>
          <a:prstGeom prst="rect">
            <a:avLst/>
          </a:prstGeom>
          <a:solidFill>
            <a:schemeClr val="bg2"/>
          </a:solidFill>
          <a:ln w="12700">
            <a:solidFill>
              <a:schemeClr val="bg2"/>
            </a:solidFill>
            <a:prstDash val="solid"/>
          </a:ln>
        </p:spPr>
        <p:txBody>
          <a:bodyPr/>
          <a:lstStyle/>
          <a:p>
            <a:endParaRPr lang="en-US"/>
          </a:p>
        </p:txBody>
      </p:sp>
      <p:sp>
        <p:nvSpPr>
          <p:cNvPr id="10" name="cardtitle_719"/>
          <p:cNvSpPr txBox="1"/>
          <p:nvPr/>
        </p:nvSpPr>
        <p:spPr>
          <a:xfrm>
            <a:off x="640080" y="3639312"/>
            <a:ext cx="2286000" cy="274320"/>
          </a:xfrm>
          <a:prstGeom prst="rect">
            <a:avLst/>
          </a:prstGeom>
          <a:noFill/>
          <a:ln/>
        </p:spPr>
        <p:txBody>
          <a:bodyPr wrap="square" lIns="0" tIns="0" rIns="0" bIns="0" rtlCol="0" anchor="t"/>
          <a:lstStyle/>
          <a:p>
            <a:pPr marL="0" indent="0">
              <a:buNone/>
            </a:pPr>
            <a:r>
              <a:rPr lang="en-US" sz="1400" b="1" dirty="0">
                <a:solidFill>
                  <a:schemeClr val="tx2"/>
                </a:solidFill>
                <a:latin typeface="Arial" pitchFamily="34" charset="0"/>
                <a:ea typeface="Arial" pitchFamily="34" charset="-122"/>
                <a:cs typeface="Arial" pitchFamily="34" charset="-120"/>
              </a:rPr>
              <a:t>Withdraw</a:t>
            </a:r>
            <a:endParaRPr lang="en-US" sz="1400" dirty="0"/>
          </a:p>
        </p:txBody>
      </p:sp>
      <p:sp>
        <p:nvSpPr>
          <p:cNvPr id="11" name="cardbody_720"/>
          <p:cNvSpPr txBox="1"/>
          <p:nvPr/>
        </p:nvSpPr>
        <p:spPr>
          <a:xfrm>
            <a:off x="640080" y="3950208"/>
            <a:ext cx="2286000" cy="484632"/>
          </a:xfrm>
          <a:prstGeom prst="rect">
            <a:avLst/>
          </a:prstGeom>
          <a:noFill/>
          <a:ln/>
        </p:spPr>
        <p:txBody>
          <a:bodyPr wrap="square" lIns="0" tIns="0" rIns="0" bIns="0" rtlCol="0" anchor="t"/>
          <a:lstStyle/>
          <a:p>
            <a:pPr marL="0" indent="0">
              <a:buNone/>
            </a:pPr>
            <a:r>
              <a:rPr lang="en-US" sz="1200" dirty="0">
                <a:solidFill>
                  <a:schemeClr val="tx1"/>
                </a:solidFill>
              </a:rPr>
              <a:t>Bent knee, drag the toe to avoid tripping</a:t>
            </a:r>
            <a:endParaRPr lang="en-US" sz="1200" dirty="0"/>
          </a:p>
        </p:txBody>
      </p:sp>
      <p:sp>
        <p:nvSpPr>
          <p:cNvPr id="12" name="card_721"/>
          <p:cNvSpPr/>
          <p:nvPr/>
        </p:nvSpPr>
        <p:spPr>
          <a:xfrm>
            <a:off x="3246120" y="1143000"/>
            <a:ext cx="2194560" cy="3429000"/>
          </a:xfrm>
          <a:prstGeom prst="rect">
            <a:avLst/>
          </a:prstGeom>
          <a:solidFill>
            <a:schemeClr val="bg2"/>
          </a:solidFill>
          <a:ln w="12700">
            <a:solidFill>
              <a:schemeClr val="bg2"/>
            </a:solidFill>
            <a:prstDash val="solid"/>
          </a:ln>
        </p:spPr>
        <p:txBody>
          <a:bodyPr/>
          <a:lstStyle/>
          <a:p>
            <a:endParaRPr lang="en-US"/>
          </a:p>
        </p:txBody>
      </p:sp>
      <p:sp>
        <p:nvSpPr>
          <p:cNvPr id="13" name="iconbg_722"/>
          <p:cNvSpPr/>
          <p:nvPr/>
        </p:nvSpPr>
        <p:spPr>
          <a:xfrm>
            <a:off x="3429000" y="1325880"/>
            <a:ext cx="457200" cy="457200"/>
          </a:xfrm>
          <a:prstGeom prst="ellipse">
            <a:avLst/>
          </a:prstGeom>
          <a:solidFill>
            <a:schemeClr val="accent1"/>
          </a:solidFill>
          <a:ln w="12700">
            <a:solidFill>
              <a:schemeClr val="accent1"/>
            </a:solidFill>
            <a:prstDash val="solid"/>
          </a:ln>
        </p:spPr>
        <p:txBody>
          <a:bodyPr/>
          <a:lstStyle/>
          <a:p>
            <a:endParaRPr lang="en-US"/>
          </a:p>
        </p:txBody>
      </p:sp>
      <p:pic>
        <p:nvPicPr>
          <p:cNvPr id="14" name="icon_723" descr="preencoded.png"/>
          <p:cNvPicPr>
            <a:picLocks noChangeAspect="1"/>
          </p:cNvPicPr>
          <p:nvPr/>
        </p:nvPicPr>
        <p:blipFill>
          <a:blip r:embed="rId4"/>
          <a:stretch>
            <a:fillRect/>
          </a:stretch>
        </p:blipFill>
        <p:spPr>
          <a:xfrm>
            <a:off x="3538728" y="1435608"/>
            <a:ext cx="237744" cy="237744"/>
          </a:xfrm>
          <a:prstGeom prst="rect">
            <a:avLst/>
          </a:prstGeom>
        </p:spPr>
      </p:pic>
      <p:sp>
        <p:nvSpPr>
          <p:cNvPr id="15" name="cardtitle_724"/>
          <p:cNvSpPr txBox="1"/>
          <p:nvPr/>
        </p:nvSpPr>
        <p:spPr>
          <a:xfrm>
            <a:off x="3429000" y="1892808"/>
            <a:ext cx="1828800" cy="347472"/>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Lateral</a:t>
            </a:r>
            <a:endParaRPr lang="en-US" sz="1500" dirty="0"/>
          </a:p>
        </p:txBody>
      </p:sp>
      <p:sp>
        <p:nvSpPr>
          <p:cNvPr id="16" name="cardbody_725"/>
          <p:cNvSpPr txBox="1"/>
          <p:nvPr/>
        </p:nvSpPr>
        <p:spPr>
          <a:xfrm>
            <a:off x="3429000" y="2276856"/>
            <a:ext cx="1828800" cy="2157984"/>
          </a:xfrm>
          <a:prstGeom prst="rect">
            <a:avLst/>
          </a:prstGeom>
          <a:noFill/>
          <a:ln/>
        </p:spPr>
        <p:txBody>
          <a:bodyPr wrap="square" lIns="0" tIns="0" rIns="0" bIns="0" rtlCol="0" anchor="t"/>
          <a:lstStyle/>
          <a:p>
            <a:pPr marL="0" indent="0">
              <a:buNone/>
            </a:pPr>
            <a:r>
              <a:rPr lang="en-US" sz="1300" dirty="0">
                <a:solidFill>
                  <a:schemeClr val="tx1"/>
                </a:solidFill>
              </a:rPr>
              <a:t>Never cross the feet. Bring feet together and side step. Turn and advance if speed is needed</a:t>
            </a:r>
            <a:endParaRPr lang="en-US" sz="1300" dirty="0"/>
          </a:p>
        </p:txBody>
      </p:sp>
      <p:pic>
        <p:nvPicPr>
          <p:cNvPr id="17" name="photo_726" descr="Bent knees stabilize the muzzle"/>
          <p:cNvPicPr>
            <a:picLocks noChangeAspect="1"/>
          </p:cNvPicPr>
          <p:nvPr/>
        </p:nvPicPr>
        <p:blipFill>
          <a:blip r:embed="rId5"/>
          <a:stretch>
            <a:fillRect/>
          </a:stretch>
        </p:blipFill>
        <p:spPr>
          <a:xfrm>
            <a:off x="5757603" y="1143000"/>
            <a:ext cx="2749435" cy="2240280"/>
          </a:xfrm>
          <a:prstGeom prst="rect">
            <a:avLst/>
          </a:prstGeom>
        </p:spPr>
      </p:pic>
      <p:sp>
        <p:nvSpPr>
          <p:cNvPr id="18" name="caption_727"/>
          <p:cNvSpPr txBox="1"/>
          <p:nvPr/>
        </p:nvSpPr>
        <p:spPr>
          <a:xfrm>
            <a:off x="5577840" y="3429000"/>
            <a:ext cx="3108960" cy="228600"/>
          </a:xfrm>
          <a:prstGeom prst="rect">
            <a:avLst/>
          </a:prstGeom>
          <a:noFill/>
          <a:ln/>
        </p:spPr>
        <p:txBody>
          <a:bodyPr wrap="square" lIns="0" tIns="0" rIns="0" bIns="0" rtlCol="0" anchor="ctr"/>
          <a:lstStyle/>
          <a:p>
            <a:pPr marL="0" indent="0" algn="ctr">
              <a:buNone/>
            </a:pPr>
            <a:r>
              <a:rPr lang="en-US" sz="1100" dirty="0">
                <a:solidFill>
                  <a:schemeClr val="accent3"/>
                </a:solidFill>
              </a:rPr>
              <a:t>Bent knees stabilize the muzzle</a:t>
            </a:r>
            <a:endParaRPr lang="en-US" sz="1100" dirty="0"/>
          </a:p>
        </p:txBody>
      </p:sp>
      <p:sp>
        <p:nvSpPr>
          <p:cNvPr id="19" name="ff_728"/>
          <p:cNvSpPr txBox="1"/>
          <p:nvPr/>
        </p:nvSpPr>
        <p:spPr>
          <a:xfrm>
            <a:off x="5577840" y="3886200"/>
            <a:ext cx="3108960" cy="548640"/>
          </a:xfrm>
          <a:prstGeom prst="rect">
            <a:avLst/>
          </a:prstGeom>
          <a:noFill/>
          <a:ln/>
        </p:spPr>
        <p:txBody>
          <a:bodyPr wrap="square" lIns="0" tIns="0" rIns="0" bIns="0" rtlCol="0" anchor="ctr"/>
          <a:lstStyle/>
          <a:p>
            <a:pPr marL="0" indent="0" algn="ctr">
              <a:buNone/>
            </a:pPr>
            <a:r>
              <a:rPr lang="en-US" sz="1400" b="1" dirty="0">
                <a:solidFill>
                  <a:schemeClr val="accent1"/>
                </a:solidFill>
              </a:rPr>
              <a:t>Clear the fatal funnel quickly</a:t>
            </a:r>
            <a:endParaRPr lang="en-US" sz="14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AR Sight Offset</a:t>
            </a:r>
            <a:endParaRPr lang="en-US" sz="2800" dirty="0"/>
          </a:p>
        </p:txBody>
      </p:sp>
      <p:sp>
        <p:nvSpPr>
          <p:cNvPr id="4" name="big_729"/>
          <p:cNvSpPr txBox="1"/>
          <p:nvPr/>
        </p:nvSpPr>
        <p:spPr>
          <a:xfrm>
            <a:off x="457200" y="1097280"/>
            <a:ext cx="2743200" cy="1097280"/>
          </a:xfrm>
          <a:prstGeom prst="rect">
            <a:avLst/>
          </a:prstGeom>
          <a:noFill/>
          <a:ln/>
        </p:spPr>
        <p:txBody>
          <a:bodyPr wrap="square" lIns="0" tIns="0" rIns="0" bIns="0" rtlCol="0" anchor="ctr"/>
          <a:lstStyle/>
          <a:p>
            <a:pPr marL="0" indent="0">
              <a:buNone/>
            </a:pPr>
            <a:r>
              <a:rPr lang="en-US" sz="6000" b="1" dirty="0">
                <a:solidFill>
                  <a:schemeClr val="accent1"/>
                </a:solidFill>
                <a:latin typeface="Arial" pitchFamily="34" charset="0"/>
                <a:ea typeface="Arial" pitchFamily="34" charset="-122"/>
                <a:cs typeface="Arial" pitchFamily="34" charset="-120"/>
              </a:rPr>
              <a:t>2.5″</a:t>
            </a:r>
            <a:endParaRPr lang="en-US" sz="6000" dirty="0"/>
          </a:p>
        </p:txBody>
      </p:sp>
      <p:sp>
        <p:nvSpPr>
          <p:cNvPr id="5" name="bigl_730"/>
          <p:cNvSpPr txBox="1"/>
          <p:nvPr/>
        </p:nvSpPr>
        <p:spPr>
          <a:xfrm>
            <a:off x="457200" y="2194560"/>
            <a:ext cx="2743200" cy="731520"/>
          </a:xfrm>
          <a:prstGeom prst="rect">
            <a:avLst/>
          </a:prstGeom>
          <a:noFill/>
          <a:ln/>
        </p:spPr>
        <p:txBody>
          <a:bodyPr wrap="square" lIns="0" tIns="0" rIns="0" bIns="0" rtlCol="0" anchor="ctr"/>
          <a:lstStyle/>
          <a:p>
            <a:pPr marL="0" indent="0">
              <a:buNone/>
            </a:pPr>
            <a:r>
              <a:rPr lang="en-US" sz="1400" dirty="0">
                <a:solidFill>
                  <a:schemeClr val="tx1"/>
                </a:solidFill>
              </a:rPr>
              <a:t>Standard iron sights sit about 2.5 inches above the bore axis</a:t>
            </a:r>
            <a:endParaRPr lang="en-US" sz="1400" dirty="0"/>
          </a:p>
        </p:txBody>
      </p:sp>
      <p:sp>
        <p:nvSpPr>
          <p:cNvPr id="6" name="bullets_731"/>
          <p:cNvSpPr txBox="1"/>
          <p:nvPr/>
        </p:nvSpPr>
        <p:spPr>
          <a:xfrm>
            <a:off x="457200" y="3017520"/>
            <a:ext cx="2743200" cy="1554480"/>
          </a:xfrm>
          <a:prstGeom prst="rect">
            <a:avLst/>
          </a:prstGeom>
          <a:noFill/>
          <a:ln/>
        </p:spPr>
        <p:txBody>
          <a:bodyPr wrap="square" lIns="0" tIns="0" rIns="0" bIns="0" rtlCol="0" anchor="t"/>
          <a:lstStyle/>
          <a:p>
            <a:pPr marL="203200" indent="-203200">
              <a:spcAft>
                <a:spcPts val="400"/>
              </a:spcAft>
              <a:buSzPct val="100000"/>
              <a:buChar char="•"/>
            </a:pPr>
            <a:r>
              <a:rPr lang="en-US" sz="1300" dirty="0">
                <a:solidFill>
                  <a:schemeClr val="tx1"/>
                </a:solidFill>
              </a:rPr>
              <a:t>The sights can clear cover while the bullet path does not</a:t>
            </a:r>
            <a:endParaRPr lang="en-US" sz="1300" dirty="0"/>
          </a:p>
          <a:p>
            <a:pPr marL="203200" indent="-203200">
              <a:spcAft>
                <a:spcPts val="400"/>
              </a:spcAft>
              <a:buSzPct val="100000"/>
              <a:buChar char="•"/>
            </a:pPr>
            <a:r>
              <a:rPr lang="en-US" sz="1300" dirty="0">
                <a:solidFill>
                  <a:schemeClr val="tx1"/>
                </a:solidFill>
              </a:rPr>
              <a:t>Result: a missed shot and possible injury to the shooter</a:t>
            </a:r>
            <a:endParaRPr lang="en-US" sz="1300" dirty="0"/>
          </a:p>
          <a:p>
            <a:pPr marL="203200" indent="-203200">
              <a:spcAft>
                <a:spcPts val="400"/>
              </a:spcAft>
              <a:buSzPct val="100000"/>
              <a:buChar char="•"/>
            </a:pPr>
            <a:r>
              <a:rPr lang="en-US" sz="1300" dirty="0">
                <a:solidFill>
                  <a:schemeClr val="tx1"/>
                </a:solidFill>
              </a:rPr>
              <a:t>Know your offset for close range head shots</a:t>
            </a:r>
            <a:endParaRPr lang="en-US" sz="1300" dirty="0"/>
          </a:p>
        </p:txBody>
      </p:sp>
      <p:pic>
        <p:nvPicPr>
          <p:cNvPr id="7" name="photo_732" descr="Training photo from the MPTC Patrol Rifle manual"/>
          <p:cNvPicPr>
            <a:picLocks noChangeAspect="1"/>
          </p:cNvPicPr>
          <p:nvPr/>
        </p:nvPicPr>
        <p:blipFill>
          <a:blip r:embed="rId3"/>
          <a:stretch>
            <a:fillRect/>
          </a:stretch>
        </p:blipFill>
        <p:spPr>
          <a:xfrm>
            <a:off x="3619500" y="1097280"/>
            <a:ext cx="4922520" cy="1737360"/>
          </a:xfrm>
          <a:prstGeom prst="rect">
            <a:avLst/>
          </a:prstGeom>
        </p:spPr>
      </p:pic>
      <p:pic>
        <p:nvPicPr>
          <p:cNvPr id="8" name="photo_733" descr="Training photo from the MPTC Patrol Rifle manual"/>
          <p:cNvPicPr>
            <a:picLocks noChangeAspect="1"/>
          </p:cNvPicPr>
          <p:nvPr/>
        </p:nvPicPr>
        <p:blipFill>
          <a:blip r:embed="rId4"/>
          <a:stretch>
            <a:fillRect/>
          </a:stretch>
        </p:blipFill>
        <p:spPr>
          <a:xfrm>
            <a:off x="3812602" y="2926080"/>
            <a:ext cx="4536316" cy="164592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Shooting from Cover</a:t>
            </a:r>
            <a:endParaRPr lang="en-US" sz="2800" dirty="0"/>
          </a:p>
        </p:txBody>
      </p:sp>
      <p:pic>
        <p:nvPicPr>
          <p:cNvPr id="4" name="photo_734" descr="Offset next to cover"/>
          <p:cNvPicPr>
            <a:picLocks noChangeAspect="1"/>
          </p:cNvPicPr>
          <p:nvPr/>
        </p:nvPicPr>
        <p:blipFill>
          <a:blip r:embed="rId3"/>
          <a:stretch>
            <a:fillRect/>
          </a:stretch>
        </p:blipFill>
        <p:spPr>
          <a:xfrm>
            <a:off x="608647" y="1143000"/>
            <a:ext cx="3720465" cy="2834640"/>
          </a:xfrm>
          <a:prstGeom prst="rect">
            <a:avLst/>
          </a:prstGeom>
        </p:spPr>
      </p:pic>
      <p:sp>
        <p:nvSpPr>
          <p:cNvPr id="5" name="caption_735"/>
          <p:cNvSpPr txBox="1"/>
          <p:nvPr/>
        </p:nvSpPr>
        <p:spPr>
          <a:xfrm>
            <a:off x="457200" y="4023360"/>
            <a:ext cx="4023360" cy="228600"/>
          </a:xfrm>
          <a:prstGeom prst="rect">
            <a:avLst/>
          </a:prstGeom>
          <a:noFill/>
          <a:ln/>
        </p:spPr>
        <p:txBody>
          <a:bodyPr wrap="square" lIns="0" tIns="0" rIns="0" bIns="0" rtlCol="0" anchor="ctr"/>
          <a:lstStyle/>
          <a:p>
            <a:pPr marL="0" indent="0" algn="ctr">
              <a:buNone/>
            </a:pPr>
            <a:r>
              <a:rPr lang="en-US" sz="1100" dirty="0">
                <a:solidFill>
                  <a:schemeClr val="accent3"/>
                </a:solidFill>
              </a:rPr>
              <a:t>Offset next to cover</a:t>
            </a:r>
            <a:endParaRPr lang="en-US" sz="1100" dirty="0"/>
          </a:p>
        </p:txBody>
      </p:sp>
      <p:pic>
        <p:nvPicPr>
          <p:cNvPr id="6" name="photo_736" descr="Support side from cover"/>
          <p:cNvPicPr>
            <a:picLocks noChangeAspect="1"/>
          </p:cNvPicPr>
          <p:nvPr/>
        </p:nvPicPr>
        <p:blipFill>
          <a:blip r:embed="rId4"/>
          <a:stretch>
            <a:fillRect/>
          </a:stretch>
        </p:blipFill>
        <p:spPr>
          <a:xfrm>
            <a:off x="4785360" y="1143000"/>
            <a:ext cx="3779520" cy="2834640"/>
          </a:xfrm>
          <a:prstGeom prst="rect">
            <a:avLst/>
          </a:prstGeom>
        </p:spPr>
      </p:pic>
      <p:sp>
        <p:nvSpPr>
          <p:cNvPr id="7" name="caption_737"/>
          <p:cNvSpPr txBox="1"/>
          <p:nvPr/>
        </p:nvSpPr>
        <p:spPr>
          <a:xfrm>
            <a:off x="4663440" y="4023360"/>
            <a:ext cx="4023360" cy="228600"/>
          </a:xfrm>
          <a:prstGeom prst="rect">
            <a:avLst/>
          </a:prstGeom>
          <a:noFill/>
          <a:ln/>
        </p:spPr>
        <p:txBody>
          <a:bodyPr wrap="square" lIns="0" tIns="0" rIns="0" bIns="0" rtlCol="0" anchor="ctr"/>
          <a:lstStyle/>
          <a:p>
            <a:pPr marL="0" indent="0" algn="ctr">
              <a:buNone/>
            </a:pPr>
            <a:r>
              <a:rPr lang="en-US" sz="1100" dirty="0">
                <a:solidFill>
                  <a:schemeClr val="accent3"/>
                </a:solidFill>
              </a:rPr>
              <a:t>Support side from cover</a:t>
            </a:r>
            <a:endParaRPr lang="en-US" sz="1100" dirty="0"/>
          </a:p>
        </p:txBody>
      </p:sp>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Qualification Standards</a:t>
            </a:r>
            <a:endParaRPr lang="en-US" sz="2800" dirty="0"/>
          </a:p>
        </p:txBody>
      </p:sp>
      <p:sp>
        <p:nvSpPr>
          <p:cNvPr id="4" name="q_738"/>
          <p:cNvSpPr/>
          <p:nvPr/>
        </p:nvSpPr>
        <p:spPr>
          <a:xfrm>
            <a:off x="457200" y="1143000"/>
            <a:ext cx="2788920" cy="1554480"/>
          </a:xfrm>
          <a:prstGeom prst="rect">
            <a:avLst/>
          </a:prstGeom>
          <a:solidFill>
            <a:schemeClr val="tx2"/>
          </a:solidFill>
          <a:ln w="12700">
            <a:solidFill>
              <a:schemeClr val="tx2"/>
            </a:solidFill>
            <a:prstDash val="solid"/>
          </a:ln>
        </p:spPr>
        <p:txBody>
          <a:bodyPr/>
          <a:lstStyle/>
          <a:p>
            <a:endParaRPr lang="en-US"/>
          </a:p>
        </p:txBody>
      </p:sp>
      <p:sp>
        <p:nvSpPr>
          <p:cNvPr id="5" name="qn_739"/>
          <p:cNvSpPr txBox="1"/>
          <p:nvPr/>
        </p:nvSpPr>
        <p:spPr>
          <a:xfrm>
            <a:off x="457200" y="1188720"/>
            <a:ext cx="2788920" cy="914400"/>
          </a:xfrm>
          <a:prstGeom prst="rect">
            <a:avLst/>
          </a:prstGeom>
          <a:noFill/>
          <a:ln/>
        </p:spPr>
        <p:txBody>
          <a:bodyPr wrap="square" lIns="0" tIns="0" rIns="0" bIns="0" rtlCol="0" anchor="ctr"/>
          <a:lstStyle/>
          <a:p>
            <a:pPr marL="0" indent="0" algn="ctr">
              <a:buNone/>
            </a:pPr>
            <a:r>
              <a:rPr lang="en-US" sz="5400" b="1" dirty="0">
                <a:solidFill>
                  <a:schemeClr val="bg1"/>
                </a:solidFill>
                <a:latin typeface="Arial" pitchFamily="34" charset="0"/>
                <a:ea typeface="Arial" pitchFamily="34" charset="-122"/>
                <a:cs typeface="Arial" pitchFamily="34" charset="-120"/>
              </a:rPr>
              <a:t>90%</a:t>
            </a:r>
            <a:endParaRPr lang="en-US" sz="5400" dirty="0"/>
          </a:p>
        </p:txBody>
      </p:sp>
      <p:sp>
        <p:nvSpPr>
          <p:cNvPr id="6" name="ql_740"/>
          <p:cNvSpPr txBox="1"/>
          <p:nvPr/>
        </p:nvSpPr>
        <p:spPr>
          <a:xfrm>
            <a:off x="457200" y="2103120"/>
            <a:ext cx="2788920" cy="457200"/>
          </a:xfrm>
          <a:prstGeom prst="rect">
            <a:avLst/>
          </a:prstGeom>
          <a:noFill/>
          <a:ln/>
        </p:spPr>
        <p:txBody>
          <a:bodyPr wrap="square" lIns="0" tIns="0" rIns="0" bIns="0" rtlCol="0" anchor="ctr"/>
          <a:lstStyle/>
          <a:p>
            <a:pPr marL="0" indent="0" algn="ctr">
              <a:buNone/>
            </a:pPr>
            <a:r>
              <a:rPr lang="en-US" sz="1400" dirty="0">
                <a:solidFill>
                  <a:schemeClr val="bg1"/>
                </a:solidFill>
              </a:rPr>
              <a:t>Passing score for officers</a:t>
            </a:r>
            <a:endParaRPr lang="en-US" sz="1400" dirty="0"/>
          </a:p>
        </p:txBody>
      </p:sp>
      <p:sp>
        <p:nvSpPr>
          <p:cNvPr id="7" name="q_741"/>
          <p:cNvSpPr/>
          <p:nvPr/>
        </p:nvSpPr>
        <p:spPr>
          <a:xfrm>
            <a:off x="3429000" y="1143000"/>
            <a:ext cx="2788920" cy="1554480"/>
          </a:xfrm>
          <a:prstGeom prst="rect">
            <a:avLst/>
          </a:prstGeom>
          <a:solidFill>
            <a:schemeClr val="accent1"/>
          </a:solidFill>
          <a:ln w="12700">
            <a:solidFill>
              <a:schemeClr val="accent1"/>
            </a:solidFill>
            <a:prstDash val="solid"/>
          </a:ln>
        </p:spPr>
        <p:txBody>
          <a:bodyPr/>
          <a:lstStyle/>
          <a:p>
            <a:endParaRPr lang="en-US"/>
          </a:p>
        </p:txBody>
      </p:sp>
      <p:sp>
        <p:nvSpPr>
          <p:cNvPr id="8" name="qn_742"/>
          <p:cNvSpPr txBox="1"/>
          <p:nvPr/>
        </p:nvSpPr>
        <p:spPr>
          <a:xfrm>
            <a:off x="3429000" y="1188720"/>
            <a:ext cx="2788920" cy="914400"/>
          </a:xfrm>
          <a:prstGeom prst="rect">
            <a:avLst/>
          </a:prstGeom>
          <a:noFill/>
          <a:ln/>
        </p:spPr>
        <p:txBody>
          <a:bodyPr wrap="square" lIns="0" tIns="0" rIns="0" bIns="0" rtlCol="0" anchor="ctr"/>
          <a:lstStyle/>
          <a:p>
            <a:pPr marL="0" indent="0" algn="ctr">
              <a:buNone/>
            </a:pPr>
            <a:r>
              <a:rPr lang="en-US" sz="5400" b="1" dirty="0">
                <a:solidFill>
                  <a:schemeClr val="bg1"/>
                </a:solidFill>
                <a:latin typeface="Arial" pitchFamily="34" charset="0"/>
                <a:ea typeface="Arial" pitchFamily="34" charset="-122"/>
                <a:cs typeface="Arial" pitchFamily="34" charset="-120"/>
              </a:rPr>
              <a:t>94%</a:t>
            </a:r>
            <a:endParaRPr lang="en-US" sz="5400" dirty="0"/>
          </a:p>
        </p:txBody>
      </p:sp>
      <p:sp>
        <p:nvSpPr>
          <p:cNvPr id="9" name="ql_743"/>
          <p:cNvSpPr txBox="1"/>
          <p:nvPr/>
        </p:nvSpPr>
        <p:spPr>
          <a:xfrm>
            <a:off x="3429000" y="2103120"/>
            <a:ext cx="2788920" cy="457200"/>
          </a:xfrm>
          <a:prstGeom prst="rect">
            <a:avLst/>
          </a:prstGeom>
          <a:noFill/>
          <a:ln/>
        </p:spPr>
        <p:txBody>
          <a:bodyPr wrap="square" lIns="0" tIns="0" rIns="0" bIns="0" rtlCol="0" anchor="ctr"/>
          <a:lstStyle/>
          <a:p>
            <a:pPr marL="0" indent="0" algn="ctr">
              <a:buNone/>
            </a:pPr>
            <a:r>
              <a:rPr lang="en-US" sz="1400" dirty="0">
                <a:solidFill>
                  <a:schemeClr val="bg1"/>
                </a:solidFill>
              </a:rPr>
              <a:t>Passing score for instructors</a:t>
            </a:r>
            <a:endParaRPr lang="en-US" sz="1400" dirty="0"/>
          </a:p>
        </p:txBody>
      </p:sp>
      <p:sp>
        <p:nvSpPr>
          <p:cNvPr id="10" name="card_744"/>
          <p:cNvSpPr/>
          <p:nvPr/>
        </p:nvSpPr>
        <p:spPr>
          <a:xfrm>
            <a:off x="457200" y="2880360"/>
            <a:ext cx="2788920" cy="1691640"/>
          </a:xfrm>
          <a:prstGeom prst="rect">
            <a:avLst/>
          </a:prstGeom>
          <a:solidFill>
            <a:schemeClr val="bg2"/>
          </a:solidFill>
          <a:ln w="12700">
            <a:solidFill>
              <a:schemeClr val="bg2"/>
            </a:solidFill>
            <a:prstDash val="solid"/>
          </a:ln>
        </p:spPr>
        <p:txBody>
          <a:bodyPr/>
          <a:lstStyle/>
          <a:p>
            <a:endParaRPr lang="en-US"/>
          </a:p>
        </p:txBody>
      </p:sp>
      <p:sp>
        <p:nvSpPr>
          <p:cNvPr id="11" name="cardtitle_745"/>
          <p:cNvSpPr txBox="1"/>
          <p:nvPr/>
        </p:nvSpPr>
        <p:spPr>
          <a:xfrm>
            <a:off x="640080" y="3044952"/>
            <a:ext cx="2423160" cy="292608"/>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Officers</a:t>
            </a:r>
            <a:endParaRPr lang="en-US" sz="1500" dirty="0"/>
          </a:p>
        </p:txBody>
      </p:sp>
      <p:sp>
        <p:nvSpPr>
          <p:cNvPr id="12" name="cardbody_746"/>
          <p:cNvSpPr txBox="1"/>
          <p:nvPr/>
        </p:nvSpPr>
        <p:spPr>
          <a:xfrm>
            <a:off x="640080" y="3374136"/>
            <a:ext cx="2423160" cy="1060704"/>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100% round accountability anywhere on the target</a:t>
            </a:r>
            <a:endParaRPr lang="en-US" sz="1300" dirty="0"/>
          </a:p>
          <a:p>
            <a:pPr marL="152400" indent="-152400">
              <a:spcAft>
                <a:spcPts val="600"/>
              </a:spcAft>
              <a:buSzPct val="100000"/>
              <a:buChar char="•"/>
            </a:pPr>
            <a:r>
              <a:rPr lang="en-US" sz="1300" dirty="0">
                <a:solidFill>
                  <a:schemeClr val="tx1"/>
                </a:solidFill>
              </a:rPr>
              <a:t>Miss no more than 3 at 50 yd and 2 at 25 yd</a:t>
            </a:r>
            <a:endParaRPr lang="en-US" sz="1300" dirty="0"/>
          </a:p>
        </p:txBody>
      </p:sp>
      <p:sp>
        <p:nvSpPr>
          <p:cNvPr id="13" name="card_747"/>
          <p:cNvSpPr/>
          <p:nvPr/>
        </p:nvSpPr>
        <p:spPr>
          <a:xfrm>
            <a:off x="3429000" y="2880360"/>
            <a:ext cx="2788920" cy="1691640"/>
          </a:xfrm>
          <a:prstGeom prst="rect">
            <a:avLst/>
          </a:prstGeom>
          <a:solidFill>
            <a:schemeClr val="bg2"/>
          </a:solidFill>
          <a:ln w="12700">
            <a:solidFill>
              <a:schemeClr val="bg2"/>
            </a:solidFill>
            <a:prstDash val="solid"/>
          </a:ln>
        </p:spPr>
        <p:txBody>
          <a:bodyPr/>
          <a:lstStyle/>
          <a:p>
            <a:endParaRPr lang="en-US"/>
          </a:p>
        </p:txBody>
      </p:sp>
      <p:sp>
        <p:nvSpPr>
          <p:cNvPr id="14" name="cardtitle_748"/>
          <p:cNvSpPr txBox="1"/>
          <p:nvPr/>
        </p:nvSpPr>
        <p:spPr>
          <a:xfrm>
            <a:off x="3611880" y="3044952"/>
            <a:ext cx="2423160" cy="292608"/>
          </a:xfrm>
          <a:prstGeom prst="rect">
            <a:avLst/>
          </a:prstGeom>
          <a:noFill/>
          <a:ln/>
        </p:spPr>
        <p:txBody>
          <a:bodyPr wrap="square" lIns="0" tIns="0" rIns="0" bIns="0" rtlCol="0" anchor="t"/>
          <a:lstStyle/>
          <a:p>
            <a:pPr marL="0" indent="0">
              <a:buNone/>
            </a:pPr>
            <a:r>
              <a:rPr lang="en-US" sz="1500" b="1" dirty="0">
                <a:solidFill>
                  <a:schemeClr val="tx2"/>
                </a:solidFill>
                <a:latin typeface="Arial" pitchFamily="34" charset="0"/>
                <a:ea typeface="Arial" pitchFamily="34" charset="-122"/>
                <a:cs typeface="Arial" pitchFamily="34" charset="-120"/>
              </a:rPr>
              <a:t>Instructors</a:t>
            </a:r>
            <a:endParaRPr lang="en-US" sz="1500" dirty="0"/>
          </a:p>
        </p:txBody>
      </p:sp>
      <p:sp>
        <p:nvSpPr>
          <p:cNvPr id="15" name="cardbody_749"/>
          <p:cNvSpPr txBox="1"/>
          <p:nvPr/>
        </p:nvSpPr>
        <p:spPr>
          <a:xfrm>
            <a:off x="3611880" y="3374136"/>
            <a:ext cx="2423160" cy="1060704"/>
          </a:xfrm>
          <a:prstGeom prst="rect">
            <a:avLst/>
          </a:prstGeom>
          <a:noFill/>
          <a:ln/>
        </p:spPr>
        <p:txBody>
          <a:bodyPr wrap="square" lIns="0" tIns="0" rIns="0" bIns="0" rtlCol="0" anchor="t"/>
          <a:lstStyle/>
          <a:p>
            <a:pPr marL="152400" indent="-152400">
              <a:spcAft>
                <a:spcPts val="600"/>
              </a:spcAft>
              <a:buSzPct val="100000"/>
              <a:buChar char="•"/>
            </a:pPr>
            <a:r>
              <a:rPr lang="en-US" sz="1300" dirty="0">
                <a:solidFill>
                  <a:schemeClr val="tx1"/>
                </a:solidFill>
              </a:rPr>
              <a:t>100% of rounds must be in the gray box</a:t>
            </a:r>
            <a:endParaRPr lang="en-US" sz="1300" dirty="0"/>
          </a:p>
          <a:p>
            <a:pPr marL="152400" indent="-152400">
              <a:spcAft>
                <a:spcPts val="600"/>
              </a:spcAft>
              <a:buSzPct val="100000"/>
              <a:buChar char="•"/>
            </a:pPr>
            <a:r>
              <a:rPr lang="en-US" sz="1300" dirty="0">
                <a:solidFill>
                  <a:schemeClr val="tx1"/>
                </a:solidFill>
              </a:rPr>
              <a:t>Miss no more than 3 between 50 and 25 yd</a:t>
            </a:r>
            <a:endParaRPr lang="en-US" sz="1300" dirty="0"/>
          </a:p>
        </p:txBody>
      </p:sp>
      <p:pic>
        <p:nvPicPr>
          <p:cNvPr id="16" name="photo_750" descr="Training photo from the MPTC Patrol Rifle manual"/>
          <p:cNvPicPr>
            <a:picLocks noChangeAspect="1"/>
          </p:cNvPicPr>
          <p:nvPr/>
        </p:nvPicPr>
        <p:blipFill>
          <a:blip r:embed="rId3"/>
          <a:stretch>
            <a:fillRect/>
          </a:stretch>
        </p:blipFill>
        <p:spPr>
          <a:xfrm>
            <a:off x="6599706" y="1143000"/>
            <a:ext cx="1979629" cy="3429000"/>
          </a:xfrm>
          <a:prstGeom prst="rect">
            <a:avLst/>
          </a:prstGeom>
        </p:spPr>
      </p:pic>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tx2"/>
                </a:solidFill>
                <a:latin typeface="Arial" pitchFamily="34" charset="0"/>
                <a:ea typeface="Arial" pitchFamily="34" charset="-122"/>
                <a:cs typeface="Arial" pitchFamily="34" charset="-120"/>
              </a:rPr>
              <a:t>Course of Fire</a:t>
            </a:r>
            <a:endParaRPr lang="en-US" sz="2800" dirty="0"/>
          </a:p>
        </p:txBody>
      </p:sp>
      <p:graphicFrame>
        <p:nvGraphicFramePr>
          <p:cNvPr id="68" name="table_751"/>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23444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425196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tblGrid>
              <a:tr h="429768">
                <a:tc>
                  <a:txBody>
                    <a:bodyPr/>
                    <a:lstStyle/>
                    <a:p>
                      <a:pPr marL="0" indent="0">
                        <a:buNone/>
                      </a:pPr>
                      <a:r>
                        <a:rPr lang="en-US" sz="1200" b="1" dirty="0">
                          <a:solidFill>
                            <a:schemeClr val="bg1"/>
                          </a:solidFill>
                          <a:latin typeface="Arial" pitchFamily="34" charset="0"/>
                          <a:ea typeface="Arial" pitchFamily="34" charset="-122"/>
                          <a:cs typeface="Arial" pitchFamily="34" charset="-120"/>
                        </a:rPr>
                        <a:t>Yard Line</a:t>
                      </a:r>
                      <a:endParaRPr lang="en-US" sz="12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200" b="1" dirty="0">
                          <a:solidFill>
                            <a:schemeClr val="bg1"/>
                          </a:solidFill>
                          <a:latin typeface="Arial" pitchFamily="34" charset="0"/>
                          <a:ea typeface="Arial" pitchFamily="34" charset="-122"/>
                          <a:cs typeface="Arial" pitchFamily="34" charset="-120"/>
                        </a:rPr>
                        <a:t>Rounds</a:t>
                      </a:r>
                      <a:endParaRPr lang="en-US" sz="12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200" b="1" dirty="0">
                          <a:solidFill>
                            <a:schemeClr val="bg1"/>
                          </a:solidFill>
                          <a:latin typeface="Arial" pitchFamily="34" charset="0"/>
                          <a:ea typeface="Arial" pitchFamily="34" charset="-122"/>
                          <a:cs typeface="Arial" pitchFamily="34" charset="-120"/>
                        </a:rPr>
                        <a:t>Drill</a:t>
                      </a:r>
                      <a:endParaRPr lang="en-US" sz="12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tc>
                  <a:txBody>
                    <a:bodyPr/>
                    <a:lstStyle/>
                    <a:p>
                      <a:pPr marL="0" indent="0">
                        <a:buNone/>
                      </a:pPr>
                      <a:r>
                        <a:rPr lang="en-US" sz="1200" b="1" dirty="0">
                          <a:solidFill>
                            <a:schemeClr val="bg1"/>
                          </a:solidFill>
                          <a:latin typeface="Arial" pitchFamily="34" charset="0"/>
                          <a:ea typeface="Arial" pitchFamily="34" charset="-122"/>
                          <a:cs typeface="Arial" pitchFamily="34" charset="-120"/>
                        </a:rPr>
                        <a:t>Minimum Hits</a:t>
                      </a:r>
                      <a:endParaRPr lang="en-US" sz="1200" dirty="0">
                        <a:latin typeface="Arial" charset="0"/>
                        <a:ea typeface="Arial" charset="0"/>
                        <a:cs typeface="Arial" charset="0"/>
                      </a:endParaRPr>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29768">
                <a:tc>
                  <a:txBody>
                    <a:bodyPr/>
                    <a:lstStyle/>
                    <a:p>
                      <a:pPr marL="0" indent="0">
                        <a:buNone/>
                      </a:pPr>
                      <a:r>
                        <a:rPr lang="en-US" sz="1200" b="1" dirty="0">
                          <a:solidFill>
                            <a:schemeClr val="tx1"/>
                          </a:solidFill>
                        </a:rPr>
                        <a:t>50</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10</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Position of choice, no time limit</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7 of 10</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29768">
                <a:tc>
                  <a:txBody>
                    <a:bodyPr/>
                    <a:lstStyle/>
                    <a:p>
                      <a:pPr marL="0" indent="0">
                        <a:buNone/>
                      </a:pPr>
                      <a:r>
                        <a:rPr lang="en-US" sz="1200" b="1" dirty="0">
                          <a:solidFill>
                            <a:schemeClr val="tx1"/>
                          </a:solidFill>
                        </a:rPr>
                        <a:t>25</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12</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Advance from 30. 6 kneeling, then 3 strings of 2 standing</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10 of 12</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429768">
                <a:tc>
                  <a:txBody>
                    <a:bodyPr/>
                    <a:lstStyle/>
                    <a:p>
                      <a:pPr marL="0" indent="0">
                        <a:buNone/>
                      </a:pPr>
                      <a:r>
                        <a:rPr lang="en-US" sz="1200" b="1" dirty="0">
                          <a:solidFill>
                            <a:schemeClr val="tx1"/>
                          </a:solidFill>
                        </a:rPr>
                        <a:t>15</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3</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Head shot, 1 round x 3. Know your offset</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3 head shots</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29768">
                <a:tc>
                  <a:txBody>
                    <a:bodyPr/>
                    <a:lstStyle/>
                    <a:p>
                      <a:pPr marL="0" indent="0">
                        <a:buNone/>
                      </a:pPr>
                      <a:r>
                        <a:rPr lang="en-US" sz="1200" b="1" dirty="0">
                          <a:solidFill>
                            <a:schemeClr val="tx1"/>
                          </a:solidFill>
                        </a:rPr>
                        <a:t>10</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4</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Hammer drill, 2 rounds x 2 standing</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4 of 4</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429768">
                <a:tc>
                  <a:txBody>
                    <a:bodyPr/>
                    <a:lstStyle/>
                    <a:p>
                      <a:pPr marL="0" indent="0">
                        <a:buNone/>
                      </a:pPr>
                      <a:r>
                        <a:rPr lang="en-US" sz="1200" b="1" dirty="0">
                          <a:solidFill>
                            <a:schemeClr val="tx1"/>
                          </a:solidFill>
                        </a:rPr>
                        <a:t>7</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6</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Look, pivot and turn: left, right, rear. 2 each</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6 of 6</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29768">
                <a:tc>
                  <a:txBody>
                    <a:bodyPr/>
                    <a:lstStyle/>
                    <a:p>
                      <a:pPr marL="0" indent="0">
                        <a:buNone/>
                      </a:pPr>
                      <a:r>
                        <a:rPr lang="en-US" sz="1200" b="1" dirty="0">
                          <a:solidFill>
                            <a:schemeClr val="tx1"/>
                          </a:solidFill>
                        </a:rPr>
                        <a:t>5</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9</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Failure drill, 2 body + 1 head x 3</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tc>
                  <a:txBody>
                    <a:bodyPr/>
                    <a:lstStyle/>
                    <a:p>
                      <a:pPr marL="0" indent="0">
                        <a:buNone/>
                      </a:pPr>
                      <a:r>
                        <a:rPr lang="en-US" sz="1200" dirty="0">
                          <a:solidFill>
                            <a:schemeClr val="tx1"/>
                          </a:solidFill>
                        </a:rPr>
                        <a:t>9 (incl. 3 head)</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429768">
                <a:tc>
                  <a:txBody>
                    <a:bodyPr/>
                    <a:lstStyle/>
                    <a:p>
                      <a:pPr marL="0" indent="0">
                        <a:buNone/>
                      </a:pPr>
                      <a:r>
                        <a:rPr lang="en-US" sz="1200" b="1" dirty="0">
                          <a:solidFill>
                            <a:schemeClr val="tx1"/>
                          </a:solidFill>
                        </a:rPr>
                        <a:t>7 to 3 moving</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6</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Failure drill on the move x 2</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tc>
                  <a:txBody>
                    <a:bodyPr/>
                    <a:lstStyle/>
                    <a:p>
                      <a:pPr marL="0" indent="0">
                        <a:buNone/>
                      </a:pPr>
                      <a:r>
                        <a:rPr lang="en-US" sz="1200" dirty="0">
                          <a:solidFill>
                            <a:schemeClr val="tx1"/>
                          </a:solidFill>
                        </a:rPr>
                        <a:t>6 (incl. 2 head)</a:t>
                      </a:r>
                      <a:endParaRPr lang="en-US" sz="1200" dirty="0"/>
                    </a:p>
                  </a:txBody>
                  <a:tcPr marT="36576" marB="36576"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25" name="Slide Number Placeholder 0"/>
          <p:cNvSpPr>
            <a:spLocks noGrp="1"/>
          </p:cNvSpPr>
          <p:nvPr>
            <p:ph type="sldNum" sz="quarter" idx="4294967295"/>
          </p:nvPr>
        </p:nvSpPr>
        <p:spPr>
          <a:xfrm>
            <a:off x="8229600" y="4773168"/>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latin typeface="Calibri"/>
                <a:ea typeface="Calibri"/>
                <a:cs typeface="Calibri"/>
              </a:defRPr>
            </a:lvl1pPr>
          </a:lstStyle>
          <a:p>
            <a:pPr algn="r"/>
            <a:fld id="{F7021451-1387-4CA6-816F-3879F97B5CBC}" type="slidenum">
              <a:rPr lang="en-US" b="0"/>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8046720" cy="365760"/>
          </a:xfrm>
          <a:prstGeom prst="rect">
            <a:avLst/>
          </a:prstGeom>
          <a:noFill/>
          <a:ln/>
        </p:spPr>
        <p:txBody>
          <a:bodyPr wrap="square" lIns="0" tIns="0" rIns="0" bIns="0" rtlCol="0" anchor="b"/>
          <a:lstStyle/>
          <a:p>
            <a:pPr marL="0" indent="0" algn="l">
              <a:buNone/>
            </a:pPr>
            <a:r>
              <a:rPr lang="en-US" sz="1600" b="1" dirty="0">
                <a:solidFill>
                  <a:schemeClr val="accent1"/>
                </a:solidFill>
                <a:latin typeface="Arial" pitchFamily="34" charset="0"/>
                <a:ea typeface="Arial" pitchFamily="34" charset="-122"/>
                <a:cs typeface="Arial" pitchFamily="34" charset="-120"/>
              </a:rPr>
              <a:t>KEY TAKEAWAYS</a:t>
            </a:r>
            <a:endParaRPr lang="en-US" sz="1600" dirty="0"/>
          </a:p>
        </p:txBody>
      </p:sp>
      <p:sp>
        <p:nvSpPr>
          <p:cNvPr id="3" name="Text 0"/>
          <p:cNvSpPr>
            <a:spLocks noGrp="1"/>
          </p:cNvSpPr>
          <p:nvPr>
            <p:ph type="title" idx="101" hasCustomPrompt="1"/>
          </p:nvPr>
        </p:nvSpPr>
        <p:spPr>
          <a:xfrm>
            <a:off x="548640" y="1463040"/>
            <a:ext cx="8046720" cy="1371600"/>
          </a:xfrm>
          <a:prstGeom prst="rect">
            <a:avLst/>
          </a:prstGeom>
          <a:noFill/>
          <a:ln/>
        </p:spPr>
        <p:txBody>
          <a:bodyPr wrap="square" lIns="0" tIns="0" rIns="0" bIns="0" rtlCol="0" anchor="t"/>
          <a:lstStyle/>
          <a:p>
            <a:pPr marL="0" indent="0" algn="l">
              <a:buNone/>
            </a:pPr>
            <a:r>
              <a:rPr lang="en-US" sz="3600" b="1" dirty="0">
                <a:solidFill>
                  <a:schemeClr val="bg1"/>
                </a:solidFill>
                <a:latin typeface="Arial" pitchFamily="34" charset="0"/>
                <a:ea typeface="Arial" pitchFamily="34" charset="-122"/>
                <a:cs typeface="Arial" pitchFamily="34" charset="-120"/>
              </a:rPr>
              <a:t>Safety First, Every Time</a:t>
            </a:r>
            <a:endParaRPr lang="en-US" sz="3600" dirty="0"/>
          </a:p>
        </p:txBody>
      </p:sp>
      <p:sp>
        <p:nvSpPr>
          <p:cNvPr id="4" name="iconbg_752"/>
          <p:cNvSpPr/>
          <p:nvPr/>
        </p:nvSpPr>
        <p:spPr>
          <a:xfrm>
            <a:off x="548640" y="3017520"/>
            <a:ext cx="502920" cy="502920"/>
          </a:xfrm>
          <a:prstGeom prst="ellipse">
            <a:avLst/>
          </a:prstGeom>
          <a:solidFill>
            <a:schemeClr val="accent1"/>
          </a:solidFill>
          <a:ln w="12700">
            <a:solidFill>
              <a:schemeClr val="accent1"/>
            </a:solidFill>
            <a:prstDash val="solid"/>
          </a:ln>
        </p:spPr>
        <p:txBody>
          <a:bodyPr/>
          <a:lstStyle/>
          <a:p>
            <a:endParaRPr lang="en-US"/>
          </a:p>
        </p:txBody>
      </p:sp>
      <p:pic>
        <p:nvPicPr>
          <p:cNvPr id="5" name="icon_753" descr="preencoded.png"/>
          <p:cNvPicPr>
            <a:picLocks noChangeAspect="1"/>
          </p:cNvPicPr>
          <p:nvPr/>
        </p:nvPicPr>
        <p:blipFill>
          <a:blip r:embed="rId3"/>
          <a:stretch>
            <a:fillRect/>
          </a:stretch>
        </p:blipFill>
        <p:spPr>
          <a:xfrm>
            <a:off x="669341" y="3138221"/>
            <a:ext cx="261518" cy="261518"/>
          </a:xfrm>
          <a:prstGeom prst="rect">
            <a:avLst/>
          </a:prstGeom>
        </p:spPr>
      </p:pic>
      <p:sp>
        <p:nvSpPr>
          <p:cNvPr id="6" name="kt_754"/>
          <p:cNvSpPr txBox="1"/>
          <p:nvPr/>
        </p:nvSpPr>
        <p:spPr>
          <a:xfrm>
            <a:off x="548640" y="3611880"/>
            <a:ext cx="1828800" cy="822960"/>
          </a:xfrm>
          <a:prstGeom prst="rect">
            <a:avLst/>
          </a:prstGeom>
          <a:noFill/>
          <a:ln/>
        </p:spPr>
        <p:txBody>
          <a:bodyPr wrap="square" lIns="0" tIns="0" rIns="0" bIns="0" rtlCol="0" anchor="t"/>
          <a:lstStyle/>
          <a:p>
            <a:pPr marL="0" indent="0">
              <a:buNone/>
            </a:pPr>
            <a:r>
              <a:rPr lang="en-US" sz="1400" dirty="0">
                <a:solidFill>
                  <a:schemeClr val="bg1"/>
                </a:solidFill>
              </a:rPr>
              <a:t>Treat every weapon as loaded</a:t>
            </a:r>
            <a:endParaRPr lang="en-US" sz="1400" dirty="0"/>
          </a:p>
        </p:txBody>
      </p:sp>
      <p:sp>
        <p:nvSpPr>
          <p:cNvPr id="7" name="iconbg_755"/>
          <p:cNvSpPr/>
          <p:nvPr/>
        </p:nvSpPr>
        <p:spPr>
          <a:xfrm>
            <a:off x="2560320" y="3017520"/>
            <a:ext cx="502920" cy="502920"/>
          </a:xfrm>
          <a:prstGeom prst="ellipse">
            <a:avLst/>
          </a:prstGeom>
          <a:solidFill>
            <a:schemeClr val="accent1"/>
          </a:solidFill>
          <a:ln w="12700">
            <a:solidFill>
              <a:schemeClr val="accent1"/>
            </a:solidFill>
            <a:prstDash val="solid"/>
          </a:ln>
        </p:spPr>
        <p:txBody>
          <a:bodyPr/>
          <a:lstStyle/>
          <a:p>
            <a:endParaRPr lang="en-US"/>
          </a:p>
        </p:txBody>
      </p:sp>
      <p:pic>
        <p:nvPicPr>
          <p:cNvPr id="8" name="icon_756" descr="preencoded.png"/>
          <p:cNvPicPr>
            <a:picLocks noChangeAspect="1"/>
          </p:cNvPicPr>
          <p:nvPr/>
        </p:nvPicPr>
        <p:blipFill>
          <a:blip r:embed="rId4"/>
          <a:stretch>
            <a:fillRect/>
          </a:stretch>
        </p:blipFill>
        <p:spPr>
          <a:xfrm>
            <a:off x="2681021" y="3138221"/>
            <a:ext cx="261518" cy="261518"/>
          </a:xfrm>
          <a:prstGeom prst="rect">
            <a:avLst/>
          </a:prstGeom>
        </p:spPr>
      </p:pic>
      <p:sp>
        <p:nvSpPr>
          <p:cNvPr id="9" name="kt_757"/>
          <p:cNvSpPr txBox="1"/>
          <p:nvPr/>
        </p:nvSpPr>
        <p:spPr>
          <a:xfrm>
            <a:off x="2560320" y="3611880"/>
            <a:ext cx="1828800" cy="822960"/>
          </a:xfrm>
          <a:prstGeom prst="rect">
            <a:avLst/>
          </a:prstGeom>
          <a:noFill/>
          <a:ln/>
        </p:spPr>
        <p:txBody>
          <a:bodyPr wrap="square" lIns="0" tIns="0" rIns="0" bIns="0" rtlCol="0" anchor="t"/>
          <a:lstStyle/>
          <a:p>
            <a:pPr marL="0" indent="0">
              <a:buNone/>
            </a:pPr>
            <a:r>
              <a:rPr lang="en-US" sz="1400" dirty="0">
                <a:solidFill>
                  <a:schemeClr val="bg1"/>
                </a:solidFill>
              </a:rPr>
              <a:t>Off target, off trigger</a:t>
            </a:r>
            <a:endParaRPr lang="en-US" sz="1400" dirty="0"/>
          </a:p>
        </p:txBody>
      </p:sp>
      <p:sp>
        <p:nvSpPr>
          <p:cNvPr id="10" name="iconbg_758"/>
          <p:cNvSpPr/>
          <p:nvPr/>
        </p:nvSpPr>
        <p:spPr>
          <a:xfrm>
            <a:off x="4572000" y="3017520"/>
            <a:ext cx="502920" cy="502920"/>
          </a:xfrm>
          <a:prstGeom prst="ellipse">
            <a:avLst/>
          </a:prstGeom>
          <a:solidFill>
            <a:schemeClr val="accent1"/>
          </a:solidFill>
          <a:ln w="12700">
            <a:solidFill>
              <a:schemeClr val="accent1"/>
            </a:solidFill>
            <a:prstDash val="solid"/>
          </a:ln>
        </p:spPr>
        <p:txBody>
          <a:bodyPr/>
          <a:lstStyle/>
          <a:p>
            <a:endParaRPr lang="en-US"/>
          </a:p>
        </p:txBody>
      </p:sp>
      <p:pic>
        <p:nvPicPr>
          <p:cNvPr id="11" name="icon_759" descr="preencoded.png"/>
          <p:cNvPicPr>
            <a:picLocks noChangeAspect="1"/>
          </p:cNvPicPr>
          <p:nvPr/>
        </p:nvPicPr>
        <p:blipFill>
          <a:blip r:embed="rId5"/>
          <a:stretch>
            <a:fillRect/>
          </a:stretch>
        </p:blipFill>
        <p:spPr>
          <a:xfrm>
            <a:off x="4692701" y="3138221"/>
            <a:ext cx="261518" cy="261518"/>
          </a:xfrm>
          <a:prstGeom prst="rect">
            <a:avLst/>
          </a:prstGeom>
        </p:spPr>
      </p:pic>
      <p:sp>
        <p:nvSpPr>
          <p:cNvPr id="12" name="kt_760"/>
          <p:cNvSpPr txBox="1"/>
          <p:nvPr/>
        </p:nvSpPr>
        <p:spPr>
          <a:xfrm>
            <a:off x="4572000" y="3611880"/>
            <a:ext cx="1828800" cy="822960"/>
          </a:xfrm>
          <a:prstGeom prst="rect">
            <a:avLst/>
          </a:prstGeom>
          <a:noFill/>
          <a:ln/>
        </p:spPr>
        <p:txBody>
          <a:bodyPr wrap="square" lIns="0" tIns="0" rIns="0" bIns="0" rtlCol="0" anchor="t"/>
          <a:lstStyle/>
          <a:p>
            <a:pPr marL="0" indent="0">
              <a:buNone/>
            </a:pPr>
            <a:r>
              <a:rPr lang="en-US" sz="1400" dirty="0">
                <a:solidFill>
                  <a:schemeClr val="bg1"/>
                </a:solidFill>
              </a:rPr>
              <a:t>Tap, Rack, Evaluate. Transition when it fails</a:t>
            </a:r>
            <a:endParaRPr lang="en-US" sz="1400" dirty="0"/>
          </a:p>
        </p:txBody>
      </p:sp>
      <p:sp>
        <p:nvSpPr>
          <p:cNvPr id="13" name="iconbg_761"/>
          <p:cNvSpPr/>
          <p:nvPr/>
        </p:nvSpPr>
        <p:spPr>
          <a:xfrm>
            <a:off x="6583680" y="3017520"/>
            <a:ext cx="502920" cy="502920"/>
          </a:xfrm>
          <a:prstGeom prst="ellipse">
            <a:avLst/>
          </a:prstGeom>
          <a:solidFill>
            <a:schemeClr val="accent1"/>
          </a:solidFill>
          <a:ln w="12700">
            <a:solidFill>
              <a:schemeClr val="accent1"/>
            </a:solidFill>
            <a:prstDash val="solid"/>
          </a:ln>
        </p:spPr>
        <p:txBody>
          <a:bodyPr/>
          <a:lstStyle/>
          <a:p>
            <a:endParaRPr lang="en-US"/>
          </a:p>
        </p:txBody>
      </p:sp>
      <p:pic>
        <p:nvPicPr>
          <p:cNvPr id="14" name="icon_762" descr="preencoded.png"/>
          <p:cNvPicPr>
            <a:picLocks noChangeAspect="1"/>
          </p:cNvPicPr>
          <p:nvPr/>
        </p:nvPicPr>
        <p:blipFill>
          <a:blip r:embed="rId6"/>
          <a:stretch>
            <a:fillRect/>
          </a:stretch>
        </p:blipFill>
        <p:spPr>
          <a:xfrm>
            <a:off x="6704381" y="3138221"/>
            <a:ext cx="261518" cy="261518"/>
          </a:xfrm>
          <a:prstGeom prst="rect">
            <a:avLst/>
          </a:prstGeom>
        </p:spPr>
      </p:pic>
      <p:sp>
        <p:nvSpPr>
          <p:cNvPr id="15" name="kt_763"/>
          <p:cNvSpPr txBox="1"/>
          <p:nvPr/>
        </p:nvSpPr>
        <p:spPr>
          <a:xfrm>
            <a:off x="6583680" y="3611880"/>
            <a:ext cx="1828800" cy="822960"/>
          </a:xfrm>
          <a:prstGeom prst="rect">
            <a:avLst/>
          </a:prstGeom>
          <a:noFill/>
          <a:ln/>
        </p:spPr>
        <p:txBody>
          <a:bodyPr wrap="square" lIns="0" tIns="0" rIns="0" bIns="0" rtlCol="0" anchor="t"/>
          <a:lstStyle/>
          <a:p>
            <a:pPr marL="0" indent="0">
              <a:buNone/>
            </a:pPr>
            <a:r>
              <a:rPr lang="en-US" sz="1400" dirty="0">
                <a:solidFill>
                  <a:schemeClr val="bg1"/>
                </a:solidFill>
              </a:rPr>
              <a:t>Know your rifle's condition before you need it</a:t>
            </a:r>
            <a:endParaRPr lang="en-US" sz="1400" dirty="0"/>
          </a:p>
        </p:txBody>
      </p:sp>
      <p:sp>
        <p:nvSpPr>
          <p:cNvPr id="17" name="Text 0"/>
          <p:cNvSpPr>
            <a:spLocks noGrp="1"/>
          </p:cNvSpPr>
          <p:nvPr>
            <p:ph type="body" idx="102" hasCustomPrompt="1"/>
          </p:nvPr>
        </p:nvSpPr>
        <p:spPr>
          <a:xfrm>
            <a:off x="548640" y="2971800"/>
            <a:ext cx="6400800" cy="914400"/>
          </a:xfrm>
          <a:prstGeom prst="rect">
            <a:avLst/>
          </a:prstGeom>
          <a:noFill/>
          <a:ln/>
        </p:spPr>
        <p:txBody>
          <a:bodyPr wrap="square" lIns="0" tIns="0" rIns="0" bIns="0" rtlCol="0" anchor="t"/>
          <a:lstStyle/>
          <a:p>
            <a:pPr marL="0" indent="0" algn="l">
              <a:buNone/>
            </a:pP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latin typeface="Calibri"/>
                <a:ea typeface="Calibri"/>
                <a:cs typeface="Calibri"/>
              </a:defRPr>
            </a:lvl1pPr>
          </a:lstStyle>
          <a:p>
            <a:pPr algn="r"/>
            <a:fld id="{F7021451-1387-4CA6-816F-3879F97B5CBC}" type="slidenum">
              <a:rPr lang="en-US" b="0"/>
              <a:t>68</a:t>
            </a:fld>
            <a:endParaRPr lang="en-US"/>
          </a:p>
        </p:txBody>
      </p:sp>
    </p:spTree>
  </p:cSld>
  <p:clrMapOvr>
    <a:masterClrMapping/>
  </p:clrMapOvr>
</p:sld>
</file>

<file path=ppt/theme/theme1.xml><?xml version="1.0" encoding="utf-8"?>
<a:theme xmlns:a="http://schemas.openxmlformats.org/drawingml/2006/main" name="MPTC Patrol Rifle">
  <a:themeElements>
    <a:clrScheme name="MPTC Patrol Rifle">
      <a:dk1>
        <a:srgbClr val="1A1F2B"/>
      </a:dk1>
      <a:lt1>
        <a:srgbClr val="FFFFFF"/>
      </a:lt1>
      <a:dk2>
        <a:srgbClr val="1F2E45"/>
      </a:dk2>
      <a:lt2>
        <a:srgbClr val="EDF0F4"/>
      </a:lt2>
      <a:accent1>
        <a:srgbClr val="E8702A"/>
      </a:accent1>
      <a:accent2>
        <a:srgbClr val="3A4FA0"/>
      </a:accent2>
      <a:accent3>
        <a:srgbClr val="5C6B80"/>
      </a:accent3>
      <a:accent4>
        <a:srgbClr val="B83227"/>
      </a:accent4>
      <a:accent5>
        <a:srgbClr val="2E7D4F"/>
      </a:accent5>
      <a:accent6>
        <a:srgbClr val="A9B3C1"/>
      </a:accent6>
      <a:hlink>
        <a:srgbClr val="3A4FA0"/>
      </a:hlink>
      <a:folHlink>
        <a:srgbClr val="5C6B80"/>
      </a:folHlink>
    </a:clrScheme>
    <a:fontScheme name="MPTC Patrol Rifl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7715</Words>
  <Application>Microsoft Office PowerPoint</Application>
  <PresentationFormat>On-screen Show (16:9)</PresentationFormat>
  <Paragraphs>984</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MPTC Patrol Rifle</vt:lpstr>
      <vt:lpstr>Patrol Rifle</vt:lpstr>
      <vt:lpstr>Course Roadmap: Three Sessions</vt:lpstr>
      <vt:lpstr>Foundations</vt:lpstr>
      <vt:lpstr>Introductions</vt:lpstr>
      <vt:lpstr>Classroom Safety Protocols</vt:lpstr>
      <vt:lpstr>Classroom Safety Protocols (continued)</vt:lpstr>
      <vt:lpstr>Four Cardinal Rules of Firearms Safety</vt:lpstr>
      <vt:lpstr>Chamber Flags and Additional Safety Protocols</vt:lpstr>
      <vt:lpstr>Historical Background</vt:lpstr>
      <vt:lpstr>Why the Patrol Rifle</vt:lpstr>
      <vt:lpstr>Rifle Compared to Pistol and Shotgun</vt:lpstr>
      <vt:lpstr>The Rifle Is a Superior Tool</vt:lpstr>
      <vt:lpstr>Mission: A Force Multiplier</vt:lpstr>
      <vt:lpstr>Nomenclature: Stock, Barrel and Upper Receiver</vt:lpstr>
      <vt:lpstr>Nomenclature: Lower Receiver, BCG, Magazine</vt:lpstr>
      <vt:lpstr>Cycle of Operation</vt:lpstr>
      <vt:lpstr>The Four Conditions of Carry</vt:lpstr>
      <vt:lpstr>Front Sight</vt:lpstr>
      <vt:lpstr>Front Sight Adjustment</vt:lpstr>
      <vt:lpstr>Rear Sights</vt:lpstr>
      <vt:lpstr>Rear Sight Adjustment and the A2 Drums</vt:lpstr>
      <vt:lpstr>Zeroing and Mechanical Zero (AR)</vt:lpstr>
      <vt:lpstr>The 50m / 200m Zero</vt:lpstr>
      <vt:lpstr>Battle Sight Zero: AR15 / M16 (.223)</vt:lpstr>
      <vt:lpstr>Operations</vt:lpstr>
      <vt:lpstr>3 Point Safety Check</vt:lpstr>
      <vt:lpstr>Transport and Tactical Conditions</vt:lpstr>
      <vt:lpstr>Firing Condition</vt:lpstr>
      <vt:lpstr>Loading</vt:lpstr>
      <vt:lpstr>Downloading the AR: Tactical Back to Transport</vt:lpstr>
      <vt:lpstr>Transporting and Start of Shift Check</vt:lpstr>
      <vt:lpstr>Field Stripping: Steps 1 to 3</vt:lpstr>
      <vt:lpstr>Field Stripping: Steps 4 to 7</vt:lpstr>
      <vt:lpstr>Cleaning Supplies and Equipment</vt:lpstr>
      <vt:lpstr>Maintenance and Cleaning</vt:lpstr>
      <vt:lpstr>Basic Rifle Function Check</vt:lpstr>
      <vt:lpstr>Four Types of Malfunctions</vt:lpstr>
      <vt:lpstr>Stoppages and Immediate Action</vt:lpstr>
      <vt:lpstr>Type I: Tap, Rack, Evaluate</vt:lpstr>
      <vt:lpstr>Recognizing a Double Feed</vt:lpstr>
      <vt:lpstr>Clearing a Double Feed</vt:lpstr>
      <vt:lpstr>Type III: Broken Part</vt:lpstr>
      <vt:lpstr>Slings</vt:lpstr>
      <vt:lpstr>Magazines, Illumination and Optics</vt:lpstr>
      <vt:lpstr>Practical</vt:lpstr>
      <vt:lpstr>Dry Fire and Manipulations</vt:lpstr>
      <vt:lpstr>Group I: Unloading with the 3 Point Check</vt:lpstr>
      <vt:lpstr>Group I: Conditions of Carry Drills</vt:lpstr>
      <vt:lpstr>Group II: Transition to the Pistol</vt:lpstr>
      <vt:lpstr>Group II: Double Feed Clearance Drill</vt:lpstr>
      <vt:lpstr>Group II: Support Side, Single Point Sling</vt:lpstr>
      <vt:lpstr>Group II: Support Side, Two Point Sling</vt:lpstr>
      <vt:lpstr>Group III: Field Stripping and Cleaning</vt:lpstr>
      <vt:lpstr>Live Fire: Range Zeroing and Marksmanship</vt:lpstr>
      <vt:lpstr>Shooting Fundamentals</vt:lpstr>
      <vt:lpstr>Low Ready and High Ready</vt:lpstr>
      <vt:lpstr>Standing</vt:lpstr>
      <vt:lpstr>Kneeling: Three Variations</vt:lpstr>
      <vt:lpstr>Sitting Positions</vt:lpstr>
      <vt:lpstr>Prone</vt:lpstr>
      <vt:lpstr>Rollover Prone and Squatting</vt:lpstr>
      <vt:lpstr>The Safety Circle</vt:lpstr>
      <vt:lpstr>Shooting on the Move</vt:lpstr>
      <vt:lpstr>AR Sight Offset</vt:lpstr>
      <vt:lpstr>Shooting from Cover</vt:lpstr>
      <vt:lpstr>Qualification Standards</vt:lpstr>
      <vt:lpstr>Course of Fire</vt:lpstr>
      <vt:lpstr>Safety First, Every Time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MPTC Patrol Rifle Instructor Lesson Plan</dc:title>
  <dc:subject>PptxGenJS Presentation</dc:subject>
  <dc:creator>Municipal Police Training Committee</dc:creator>
  <cp:lastModifiedBy>Lt. Jason Brennan</cp:lastModifiedBy>
  <cp:revision>1</cp:revision>
  <dcterms:created xsi:type="dcterms:W3CDTF">2026-10-24T13:16:01Z</dcterms:created>
  <dcterms:modified xsi:type="dcterms:W3CDTF">2026-10-24T13:18:53Z</dcterms:modified>
</cp:coreProperties>
</file>